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Lst>
  <p:notesMasterIdLst>
    <p:notesMasterId r:id="rId14"/>
  </p:notesMasterIdLst>
  <p:sldIdLst>
    <p:sldId id="326" r:id="rId5"/>
    <p:sldId id="320" r:id="rId6"/>
    <p:sldId id="324" r:id="rId7"/>
    <p:sldId id="321" r:id="rId8"/>
    <p:sldId id="314" r:id="rId9"/>
    <p:sldId id="315" r:id="rId10"/>
    <p:sldId id="316" r:id="rId11"/>
    <p:sldId id="311" r:id="rId12"/>
    <p:sldId id="31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A6"/>
    <a:srgbClr val="014A8E"/>
    <a:srgbClr val="FDFDFD"/>
    <a:srgbClr val="052572"/>
    <a:srgbClr val="014A72"/>
    <a:srgbClr val="283C9B"/>
    <a:srgbClr val="1C2543"/>
    <a:srgbClr val="274CC3"/>
    <a:srgbClr val="014CBB"/>
    <a:srgbClr val="042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995" autoAdjust="0"/>
  </p:normalViewPr>
  <p:slideViewPr>
    <p:cSldViewPr snapToGrid="0">
      <p:cViewPr varScale="1">
        <p:scale>
          <a:sx n="35" d="100"/>
          <a:sy n="35" d="100"/>
        </p:scale>
        <p:origin x="22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683C6-7410-4775-9136-4A3E031E6C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46705AB-7F73-467B-83D9-A577506C6C09}">
      <dgm:prSet/>
      <dgm:spPr/>
      <dgm:t>
        <a:bodyPr/>
        <a:lstStyle/>
        <a:p>
          <a:r>
            <a:rPr lang="en-US" b="1" dirty="0">
              <a:solidFill>
                <a:srgbClr val="014A8E"/>
              </a:solidFill>
            </a:rPr>
            <a:t>Emergency rooms</a:t>
          </a:r>
          <a:endParaRPr lang="en-US" dirty="0">
            <a:solidFill>
              <a:srgbClr val="014A8E"/>
            </a:solidFill>
          </a:endParaRPr>
        </a:p>
      </dgm:t>
    </dgm:pt>
    <dgm:pt modelId="{2A0445B7-BDDE-442F-B77C-EFD48E87B56B}" type="parTrans" cxnId="{8D4B9586-7B8F-4EF9-AFD3-B6829125B4B2}">
      <dgm:prSet/>
      <dgm:spPr/>
      <dgm:t>
        <a:bodyPr/>
        <a:lstStyle/>
        <a:p>
          <a:endParaRPr lang="en-US">
            <a:solidFill>
              <a:srgbClr val="014A8E"/>
            </a:solidFill>
          </a:endParaRPr>
        </a:p>
      </dgm:t>
    </dgm:pt>
    <dgm:pt modelId="{848C4B53-D41A-4127-B780-CF5F5F9306EB}" type="sibTrans" cxnId="{8D4B9586-7B8F-4EF9-AFD3-B6829125B4B2}">
      <dgm:prSet/>
      <dgm:spPr/>
      <dgm:t>
        <a:bodyPr/>
        <a:lstStyle/>
        <a:p>
          <a:endParaRPr lang="en-US">
            <a:solidFill>
              <a:srgbClr val="014A8E"/>
            </a:solidFill>
          </a:endParaRPr>
        </a:p>
      </dgm:t>
    </dgm:pt>
    <dgm:pt modelId="{72DBFB44-5B74-4A4B-ACC9-701AD32B34FF}">
      <dgm:prSet/>
      <dgm:spPr/>
      <dgm:t>
        <a:bodyPr/>
        <a:lstStyle/>
        <a:p>
          <a:r>
            <a:rPr lang="en-US" b="1" dirty="0">
              <a:solidFill>
                <a:srgbClr val="014A8E"/>
              </a:solidFill>
            </a:rPr>
            <a:t>Primary care clinics</a:t>
          </a:r>
          <a:endParaRPr lang="en-US" dirty="0">
            <a:solidFill>
              <a:srgbClr val="014A8E"/>
            </a:solidFill>
          </a:endParaRPr>
        </a:p>
      </dgm:t>
    </dgm:pt>
    <dgm:pt modelId="{631642DA-837B-4483-B470-3C3701B08961}" type="parTrans" cxnId="{2A205B54-70C4-48BD-B4A6-A1799DF1E04D}">
      <dgm:prSet/>
      <dgm:spPr/>
      <dgm:t>
        <a:bodyPr/>
        <a:lstStyle/>
        <a:p>
          <a:endParaRPr lang="en-US">
            <a:solidFill>
              <a:srgbClr val="014A8E"/>
            </a:solidFill>
          </a:endParaRPr>
        </a:p>
      </dgm:t>
    </dgm:pt>
    <dgm:pt modelId="{6509AE3F-E886-4279-BE56-45EA11742AF4}" type="sibTrans" cxnId="{2A205B54-70C4-48BD-B4A6-A1799DF1E04D}">
      <dgm:prSet/>
      <dgm:spPr/>
      <dgm:t>
        <a:bodyPr/>
        <a:lstStyle/>
        <a:p>
          <a:endParaRPr lang="en-US">
            <a:solidFill>
              <a:srgbClr val="014A8E"/>
            </a:solidFill>
          </a:endParaRPr>
        </a:p>
      </dgm:t>
    </dgm:pt>
    <dgm:pt modelId="{DEAF943A-4E29-4188-9349-5BA7C1B35CB1}">
      <dgm:prSet/>
      <dgm:spPr/>
      <dgm:t>
        <a:bodyPr/>
        <a:lstStyle/>
        <a:p>
          <a:r>
            <a:rPr lang="en-US" b="1" dirty="0">
              <a:solidFill>
                <a:srgbClr val="014A8E"/>
              </a:solidFill>
            </a:rPr>
            <a:t>Diagnostic labs</a:t>
          </a:r>
          <a:endParaRPr lang="en-US" dirty="0">
            <a:solidFill>
              <a:srgbClr val="014A8E"/>
            </a:solidFill>
          </a:endParaRPr>
        </a:p>
      </dgm:t>
    </dgm:pt>
    <dgm:pt modelId="{582C47E9-3562-47B5-ADB7-BE3549CF148D}" type="parTrans" cxnId="{672C7110-9467-424C-B6E7-3F6434F33968}">
      <dgm:prSet/>
      <dgm:spPr/>
      <dgm:t>
        <a:bodyPr/>
        <a:lstStyle/>
        <a:p>
          <a:endParaRPr lang="en-US">
            <a:solidFill>
              <a:srgbClr val="014A8E"/>
            </a:solidFill>
          </a:endParaRPr>
        </a:p>
      </dgm:t>
    </dgm:pt>
    <dgm:pt modelId="{73D9245F-0FFD-4404-9664-9A48707E503C}" type="sibTrans" cxnId="{672C7110-9467-424C-B6E7-3F6434F33968}">
      <dgm:prSet/>
      <dgm:spPr/>
      <dgm:t>
        <a:bodyPr/>
        <a:lstStyle/>
        <a:p>
          <a:endParaRPr lang="en-US">
            <a:solidFill>
              <a:srgbClr val="014A8E"/>
            </a:solidFill>
          </a:endParaRPr>
        </a:p>
      </dgm:t>
    </dgm:pt>
    <dgm:pt modelId="{C99246A1-A875-44B3-96C0-16FF82A7004A}">
      <dgm:prSet/>
      <dgm:spPr/>
      <dgm:t>
        <a:bodyPr/>
        <a:lstStyle/>
        <a:p>
          <a:r>
            <a:rPr lang="en-US" b="1" dirty="0">
              <a:solidFill>
                <a:srgbClr val="014A8E"/>
              </a:solidFill>
            </a:rPr>
            <a:t>Operating rooms</a:t>
          </a:r>
          <a:endParaRPr lang="en-US" dirty="0">
            <a:solidFill>
              <a:srgbClr val="014A8E"/>
            </a:solidFill>
          </a:endParaRPr>
        </a:p>
      </dgm:t>
    </dgm:pt>
    <dgm:pt modelId="{763E3A3E-DC39-43AA-A1CE-F6A7E5EA6B51}" type="parTrans" cxnId="{E2BDA14B-5339-4AD9-A599-60B49FF6808A}">
      <dgm:prSet/>
      <dgm:spPr/>
      <dgm:t>
        <a:bodyPr/>
        <a:lstStyle/>
        <a:p>
          <a:endParaRPr lang="en-US">
            <a:solidFill>
              <a:srgbClr val="014A8E"/>
            </a:solidFill>
          </a:endParaRPr>
        </a:p>
      </dgm:t>
    </dgm:pt>
    <dgm:pt modelId="{5DAF6461-7B77-49AC-938D-0406E321B6BF}" type="sibTrans" cxnId="{E2BDA14B-5339-4AD9-A599-60B49FF6808A}">
      <dgm:prSet/>
      <dgm:spPr/>
      <dgm:t>
        <a:bodyPr/>
        <a:lstStyle/>
        <a:p>
          <a:endParaRPr lang="en-US">
            <a:solidFill>
              <a:srgbClr val="014A8E"/>
            </a:solidFill>
          </a:endParaRPr>
        </a:p>
      </dgm:t>
    </dgm:pt>
    <dgm:pt modelId="{D6628793-D725-4E9C-99C1-F9A4E4356550}">
      <dgm:prSet/>
      <dgm:spPr/>
      <dgm:t>
        <a:bodyPr/>
        <a:lstStyle/>
        <a:p>
          <a:r>
            <a:rPr lang="en-US" b="1" dirty="0">
              <a:solidFill>
                <a:srgbClr val="014A8E"/>
              </a:solidFill>
            </a:rPr>
            <a:t>Sleep labs</a:t>
          </a:r>
          <a:endParaRPr lang="en-US" dirty="0">
            <a:solidFill>
              <a:srgbClr val="014A8E"/>
            </a:solidFill>
          </a:endParaRPr>
        </a:p>
      </dgm:t>
    </dgm:pt>
    <dgm:pt modelId="{925D3066-88F7-4247-9F1C-683CC2788D8C}" type="parTrans" cxnId="{BD3E0A0E-5DFE-4408-890F-B817EDDB5074}">
      <dgm:prSet/>
      <dgm:spPr/>
      <dgm:t>
        <a:bodyPr/>
        <a:lstStyle/>
        <a:p>
          <a:endParaRPr lang="en-US">
            <a:solidFill>
              <a:srgbClr val="014A8E"/>
            </a:solidFill>
          </a:endParaRPr>
        </a:p>
      </dgm:t>
    </dgm:pt>
    <dgm:pt modelId="{9E535139-778E-4311-AFEB-C6CACD6C94B7}" type="sibTrans" cxnId="{BD3E0A0E-5DFE-4408-890F-B817EDDB5074}">
      <dgm:prSet/>
      <dgm:spPr/>
      <dgm:t>
        <a:bodyPr/>
        <a:lstStyle/>
        <a:p>
          <a:endParaRPr lang="en-US">
            <a:solidFill>
              <a:srgbClr val="014A8E"/>
            </a:solidFill>
          </a:endParaRPr>
        </a:p>
      </dgm:t>
    </dgm:pt>
    <dgm:pt modelId="{FAFD116D-EC85-4E39-8253-42B27C1BDD1B}">
      <dgm:prSet/>
      <dgm:spPr/>
      <dgm:t>
        <a:bodyPr/>
        <a:lstStyle/>
        <a:p>
          <a:r>
            <a:rPr lang="en-US" b="1" dirty="0">
              <a:solidFill>
                <a:srgbClr val="014A8E"/>
              </a:solidFill>
            </a:rPr>
            <a:t>Non-urgent care hospital units</a:t>
          </a:r>
          <a:endParaRPr lang="en-US" dirty="0">
            <a:solidFill>
              <a:srgbClr val="014A8E"/>
            </a:solidFill>
          </a:endParaRPr>
        </a:p>
      </dgm:t>
    </dgm:pt>
    <dgm:pt modelId="{51D12368-4B98-4D00-971D-D7EC8DBDE1AD}" type="parTrans" cxnId="{8ED16C23-8815-4007-876A-6A9BE14AAE8C}">
      <dgm:prSet/>
      <dgm:spPr/>
      <dgm:t>
        <a:bodyPr/>
        <a:lstStyle/>
        <a:p>
          <a:endParaRPr lang="en-US">
            <a:solidFill>
              <a:srgbClr val="014A8E"/>
            </a:solidFill>
          </a:endParaRPr>
        </a:p>
      </dgm:t>
    </dgm:pt>
    <dgm:pt modelId="{4BD91BDE-019F-404D-A8A6-B4B6D16BB55C}" type="sibTrans" cxnId="{8ED16C23-8815-4007-876A-6A9BE14AAE8C}">
      <dgm:prSet/>
      <dgm:spPr/>
      <dgm:t>
        <a:bodyPr/>
        <a:lstStyle/>
        <a:p>
          <a:endParaRPr lang="en-US">
            <a:solidFill>
              <a:srgbClr val="014A8E"/>
            </a:solidFill>
          </a:endParaRPr>
        </a:p>
      </dgm:t>
    </dgm:pt>
    <dgm:pt modelId="{76D61609-B360-4AB7-920F-635E5DA75A28}">
      <dgm:prSet/>
      <dgm:spPr/>
      <dgm:t>
        <a:bodyPr/>
        <a:lstStyle/>
        <a:p>
          <a:r>
            <a:rPr lang="en-US" b="1" dirty="0">
              <a:solidFill>
                <a:srgbClr val="014A8E"/>
              </a:solidFill>
            </a:rPr>
            <a:t>Community care settings</a:t>
          </a:r>
          <a:endParaRPr lang="en-US" dirty="0">
            <a:solidFill>
              <a:srgbClr val="014A8E"/>
            </a:solidFill>
          </a:endParaRPr>
        </a:p>
      </dgm:t>
    </dgm:pt>
    <dgm:pt modelId="{B61F9036-5DB4-4081-82F3-259C4ADE7589}" type="parTrans" cxnId="{DB9DF751-8B24-48F6-B6EF-315098FFA99B}">
      <dgm:prSet/>
      <dgm:spPr/>
      <dgm:t>
        <a:bodyPr/>
        <a:lstStyle/>
        <a:p>
          <a:endParaRPr lang="en-US">
            <a:solidFill>
              <a:srgbClr val="014A8E"/>
            </a:solidFill>
          </a:endParaRPr>
        </a:p>
      </dgm:t>
    </dgm:pt>
    <dgm:pt modelId="{EF4098D7-926E-488C-85AF-DA18BEE28E38}" type="sibTrans" cxnId="{DB9DF751-8B24-48F6-B6EF-315098FFA99B}">
      <dgm:prSet/>
      <dgm:spPr/>
      <dgm:t>
        <a:bodyPr/>
        <a:lstStyle/>
        <a:p>
          <a:endParaRPr lang="en-US">
            <a:solidFill>
              <a:srgbClr val="014A8E"/>
            </a:solidFill>
          </a:endParaRPr>
        </a:p>
      </dgm:t>
    </dgm:pt>
    <dgm:pt modelId="{35B3556D-AAD7-445B-A196-D9A5DC11AA59}">
      <dgm:prSet/>
      <dgm:spPr/>
      <dgm:t>
        <a:bodyPr/>
        <a:lstStyle/>
        <a:p>
          <a:endParaRPr lang="en-US" dirty="0">
            <a:solidFill>
              <a:srgbClr val="014A8E"/>
            </a:solidFill>
          </a:endParaRPr>
        </a:p>
      </dgm:t>
    </dgm:pt>
    <dgm:pt modelId="{0177AD66-6B38-41AC-B2D5-66E21B184D2D}" type="parTrans" cxnId="{C448C128-8C83-4120-A8A3-C1D642C34153}">
      <dgm:prSet/>
      <dgm:spPr/>
      <dgm:t>
        <a:bodyPr/>
        <a:lstStyle/>
        <a:p>
          <a:endParaRPr lang="en-US">
            <a:solidFill>
              <a:srgbClr val="014A8E"/>
            </a:solidFill>
          </a:endParaRPr>
        </a:p>
      </dgm:t>
    </dgm:pt>
    <dgm:pt modelId="{E94CB793-AB97-45D7-A312-37A6C44370CF}" type="sibTrans" cxnId="{C448C128-8C83-4120-A8A3-C1D642C34153}">
      <dgm:prSet/>
      <dgm:spPr/>
      <dgm:t>
        <a:bodyPr/>
        <a:lstStyle/>
        <a:p>
          <a:endParaRPr lang="en-US">
            <a:solidFill>
              <a:srgbClr val="014A8E"/>
            </a:solidFill>
          </a:endParaRPr>
        </a:p>
      </dgm:t>
    </dgm:pt>
    <dgm:pt modelId="{FFC7714B-B67C-4921-AC77-EE519D2238C2}">
      <dgm:prSet/>
      <dgm:spPr/>
      <dgm:t>
        <a:bodyPr/>
        <a:lstStyle/>
        <a:p>
          <a:r>
            <a:rPr lang="en-US" b="1" dirty="0">
              <a:solidFill>
                <a:srgbClr val="014A8E"/>
              </a:solidFill>
            </a:rPr>
            <a:t>Intensive care units</a:t>
          </a:r>
          <a:endParaRPr lang="en-US" dirty="0">
            <a:solidFill>
              <a:srgbClr val="014A8E"/>
            </a:solidFill>
          </a:endParaRPr>
        </a:p>
      </dgm:t>
    </dgm:pt>
    <dgm:pt modelId="{7A5E7AFC-DE16-4B48-BDC6-941CD44567AA}" type="sibTrans" cxnId="{9F45A14C-0429-4BA9-B6C1-09650D563476}">
      <dgm:prSet/>
      <dgm:spPr/>
      <dgm:t>
        <a:bodyPr/>
        <a:lstStyle/>
        <a:p>
          <a:endParaRPr lang="en-US">
            <a:solidFill>
              <a:srgbClr val="014A8E"/>
            </a:solidFill>
          </a:endParaRPr>
        </a:p>
      </dgm:t>
    </dgm:pt>
    <dgm:pt modelId="{2651BE18-DE89-4448-8784-95E2ABF04080}" type="parTrans" cxnId="{9F45A14C-0429-4BA9-B6C1-09650D563476}">
      <dgm:prSet/>
      <dgm:spPr/>
      <dgm:t>
        <a:bodyPr/>
        <a:lstStyle/>
        <a:p>
          <a:endParaRPr lang="en-US">
            <a:solidFill>
              <a:srgbClr val="014A8E"/>
            </a:solidFill>
          </a:endParaRPr>
        </a:p>
      </dgm:t>
    </dgm:pt>
    <dgm:pt modelId="{57AE5749-E06F-4032-AC53-76D4D21FEA0F}" type="pres">
      <dgm:prSet presAssocID="{1BB683C6-7410-4775-9136-4A3E031E6CC0}" presName="vert0" presStyleCnt="0">
        <dgm:presLayoutVars>
          <dgm:dir/>
          <dgm:animOne val="branch"/>
          <dgm:animLvl val="lvl"/>
        </dgm:presLayoutVars>
      </dgm:prSet>
      <dgm:spPr/>
    </dgm:pt>
    <dgm:pt modelId="{212AF46F-8D9E-4047-BA90-8531595CA80B}" type="pres">
      <dgm:prSet presAssocID="{FFC7714B-B67C-4921-AC77-EE519D2238C2}" presName="thickLine" presStyleLbl="alignNode1" presStyleIdx="0" presStyleCnt="9"/>
      <dgm:spPr/>
    </dgm:pt>
    <dgm:pt modelId="{DF347887-AA88-43A6-A840-AA2C032D334F}" type="pres">
      <dgm:prSet presAssocID="{FFC7714B-B67C-4921-AC77-EE519D2238C2}" presName="horz1" presStyleCnt="0"/>
      <dgm:spPr/>
    </dgm:pt>
    <dgm:pt modelId="{1BABFF5B-5D0B-424C-85BE-3D73EDFEFDD1}" type="pres">
      <dgm:prSet presAssocID="{FFC7714B-B67C-4921-AC77-EE519D2238C2}" presName="tx1" presStyleLbl="revTx" presStyleIdx="0" presStyleCnt="9"/>
      <dgm:spPr/>
    </dgm:pt>
    <dgm:pt modelId="{EB801F76-C508-4F67-A6D2-9A647B9E833B}" type="pres">
      <dgm:prSet presAssocID="{FFC7714B-B67C-4921-AC77-EE519D2238C2}" presName="vert1" presStyleCnt="0"/>
      <dgm:spPr/>
    </dgm:pt>
    <dgm:pt modelId="{800DF9B8-DEF4-4568-B611-92857FDC31BF}" type="pres">
      <dgm:prSet presAssocID="{F46705AB-7F73-467B-83D9-A577506C6C09}" presName="thickLine" presStyleLbl="alignNode1" presStyleIdx="1" presStyleCnt="9"/>
      <dgm:spPr/>
    </dgm:pt>
    <dgm:pt modelId="{850EAA15-8F6E-42E8-875B-74DB51502C71}" type="pres">
      <dgm:prSet presAssocID="{F46705AB-7F73-467B-83D9-A577506C6C09}" presName="horz1" presStyleCnt="0"/>
      <dgm:spPr/>
    </dgm:pt>
    <dgm:pt modelId="{9BB87F51-C17C-40DA-A603-1C2FA61C6834}" type="pres">
      <dgm:prSet presAssocID="{F46705AB-7F73-467B-83D9-A577506C6C09}" presName="tx1" presStyleLbl="revTx" presStyleIdx="1" presStyleCnt="9"/>
      <dgm:spPr/>
    </dgm:pt>
    <dgm:pt modelId="{861EFC33-480F-4940-874F-8F63A6D9C5D1}" type="pres">
      <dgm:prSet presAssocID="{F46705AB-7F73-467B-83D9-A577506C6C09}" presName="vert1" presStyleCnt="0"/>
      <dgm:spPr/>
    </dgm:pt>
    <dgm:pt modelId="{080665AB-301D-4D92-A397-357FA0455AEB}" type="pres">
      <dgm:prSet presAssocID="{72DBFB44-5B74-4A4B-ACC9-701AD32B34FF}" presName="thickLine" presStyleLbl="alignNode1" presStyleIdx="2" presStyleCnt="9"/>
      <dgm:spPr/>
    </dgm:pt>
    <dgm:pt modelId="{24EB0F68-0573-469C-8087-CEB74215E420}" type="pres">
      <dgm:prSet presAssocID="{72DBFB44-5B74-4A4B-ACC9-701AD32B34FF}" presName="horz1" presStyleCnt="0"/>
      <dgm:spPr/>
    </dgm:pt>
    <dgm:pt modelId="{0E8A4EFB-9B7E-4E7A-8DF7-978D977FFD23}" type="pres">
      <dgm:prSet presAssocID="{72DBFB44-5B74-4A4B-ACC9-701AD32B34FF}" presName="tx1" presStyleLbl="revTx" presStyleIdx="2" presStyleCnt="9"/>
      <dgm:spPr/>
    </dgm:pt>
    <dgm:pt modelId="{2464BF4E-4EFA-4CD9-B015-FCA730A31158}" type="pres">
      <dgm:prSet presAssocID="{72DBFB44-5B74-4A4B-ACC9-701AD32B34FF}" presName="vert1" presStyleCnt="0"/>
      <dgm:spPr/>
    </dgm:pt>
    <dgm:pt modelId="{7581A6FF-4CC5-42AC-8300-49AF232889EE}" type="pres">
      <dgm:prSet presAssocID="{DEAF943A-4E29-4188-9349-5BA7C1B35CB1}" presName="thickLine" presStyleLbl="alignNode1" presStyleIdx="3" presStyleCnt="9"/>
      <dgm:spPr/>
    </dgm:pt>
    <dgm:pt modelId="{BF9D8F50-BB8E-4493-8992-F1D2F07AF728}" type="pres">
      <dgm:prSet presAssocID="{DEAF943A-4E29-4188-9349-5BA7C1B35CB1}" presName="horz1" presStyleCnt="0"/>
      <dgm:spPr/>
    </dgm:pt>
    <dgm:pt modelId="{12CFE515-8434-4EF7-9F50-F259513DB4EC}" type="pres">
      <dgm:prSet presAssocID="{DEAF943A-4E29-4188-9349-5BA7C1B35CB1}" presName="tx1" presStyleLbl="revTx" presStyleIdx="3" presStyleCnt="9"/>
      <dgm:spPr/>
    </dgm:pt>
    <dgm:pt modelId="{17EF9475-AE9E-4773-8AC8-E722022AA842}" type="pres">
      <dgm:prSet presAssocID="{DEAF943A-4E29-4188-9349-5BA7C1B35CB1}" presName="vert1" presStyleCnt="0"/>
      <dgm:spPr/>
    </dgm:pt>
    <dgm:pt modelId="{0EB2DB93-0516-4F7F-B57E-B4D056936A79}" type="pres">
      <dgm:prSet presAssocID="{C99246A1-A875-44B3-96C0-16FF82A7004A}" presName="thickLine" presStyleLbl="alignNode1" presStyleIdx="4" presStyleCnt="9"/>
      <dgm:spPr/>
    </dgm:pt>
    <dgm:pt modelId="{32CF1953-E28C-46D0-ADCF-CCEC3D36191D}" type="pres">
      <dgm:prSet presAssocID="{C99246A1-A875-44B3-96C0-16FF82A7004A}" presName="horz1" presStyleCnt="0"/>
      <dgm:spPr/>
    </dgm:pt>
    <dgm:pt modelId="{3A7AD336-01F6-4927-9B84-A16C22C9CD6E}" type="pres">
      <dgm:prSet presAssocID="{C99246A1-A875-44B3-96C0-16FF82A7004A}" presName="tx1" presStyleLbl="revTx" presStyleIdx="4" presStyleCnt="9"/>
      <dgm:spPr/>
    </dgm:pt>
    <dgm:pt modelId="{2A331818-1012-40C5-B90F-17F311D56D76}" type="pres">
      <dgm:prSet presAssocID="{C99246A1-A875-44B3-96C0-16FF82A7004A}" presName="vert1" presStyleCnt="0"/>
      <dgm:spPr/>
    </dgm:pt>
    <dgm:pt modelId="{9475710C-8E5A-418A-843E-A36CE8E7B97B}" type="pres">
      <dgm:prSet presAssocID="{D6628793-D725-4E9C-99C1-F9A4E4356550}" presName="thickLine" presStyleLbl="alignNode1" presStyleIdx="5" presStyleCnt="9"/>
      <dgm:spPr/>
    </dgm:pt>
    <dgm:pt modelId="{6D8BBC7F-D64F-4C36-8A9F-91070EC24938}" type="pres">
      <dgm:prSet presAssocID="{D6628793-D725-4E9C-99C1-F9A4E4356550}" presName="horz1" presStyleCnt="0"/>
      <dgm:spPr/>
    </dgm:pt>
    <dgm:pt modelId="{A39C721E-C7C0-4560-9F00-F49720838B3F}" type="pres">
      <dgm:prSet presAssocID="{D6628793-D725-4E9C-99C1-F9A4E4356550}" presName="tx1" presStyleLbl="revTx" presStyleIdx="5" presStyleCnt="9"/>
      <dgm:spPr/>
    </dgm:pt>
    <dgm:pt modelId="{472BB9EC-AEB9-42A7-AC45-E5B87495EA7F}" type="pres">
      <dgm:prSet presAssocID="{D6628793-D725-4E9C-99C1-F9A4E4356550}" presName="vert1" presStyleCnt="0"/>
      <dgm:spPr/>
    </dgm:pt>
    <dgm:pt modelId="{A46D98A9-EFF4-4E10-A117-4034E6DEE2ED}" type="pres">
      <dgm:prSet presAssocID="{FAFD116D-EC85-4E39-8253-42B27C1BDD1B}" presName="thickLine" presStyleLbl="alignNode1" presStyleIdx="6" presStyleCnt="9"/>
      <dgm:spPr/>
    </dgm:pt>
    <dgm:pt modelId="{8EB8BDAD-EB45-465F-AAE0-10BA9F59C48D}" type="pres">
      <dgm:prSet presAssocID="{FAFD116D-EC85-4E39-8253-42B27C1BDD1B}" presName="horz1" presStyleCnt="0"/>
      <dgm:spPr/>
    </dgm:pt>
    <dgm:pt modelId="{4C266D16-B6CA-4B72-A720-8E30D354871B}" type="pres">
      <dgm:prSet presAssocID="{FAFD116D-EC85-4E39-8253-42B27C1BDD1B}" presName="tx1" presStyleLbl="revTx" presStyleIdx="6" presStyleCnt="9"/>
      <dgm:spPr/>
    </dgm:pt>
    <dgm:pt modelId="{C219E9DF-9B0A-4CB6-8C3B-D9D6522AFB45}" type="pres">
      <dgm:prSet presAssocID="{FAFD116D-EC85-4E39-8253-42B27C1BDD1B}" presName="vert1" presStyleCnt="0"/>
      <dgm:spPr/>
    </dgm:pt>
    <dgm:pt modelId="{5F10AF16-C434-4024-8409-A25B2F2F3554}" type="pres">
      <dgm:prSet presAssocID="{76D61609-B360-4AB7-920F-635E5DA75A28}" presName="thickLine" presStyleLbl="alignNode1" presStyleIdx="7" presStyleCnt="9"/>
      <dgm:spPr/>
    </dgm:pt>
    <dgm:pt modelId="{54B3F0AF-F197-4C76-A398-7D80DC4D4C77}" type="pres">
      <dgm:prSet presAssocID="{76D61609-B360-4AB7-920F-635E5DA75A28}" presName="horz1" presStyleCnt="0"/>
      <dgm:spPr/>
    </dgm:pt>
    <dgm:pt modelId="{AD8508A4-9FFC-4E6D-B197-D5E23E0E2458}" type="pres">
      <dgm:prSet presAssocID="{76D61609-B360-4AB7-920F-635E5DA75A28}" presName="tx1" presStyleLbl="revTx" presStyleIdx="7" presStyleCnt="9"/>
      <dgm:spPr/>
    </dgm:pt>
    <dgm:pt modelId="{1C967B8C-1A7F-49D3-A5E9-55382A7FE287}" type="pres">
      <dgm:prSet presAssocID="{76D61609-B360-4AB7-920F-635E5DA75A28}" presName="vert1" presStyleCnt="0"/>
      <dgm:spPr/>
    </dgm:pt>
    <dgm:pt modelId="{851EEFE8-FBDC-4DB8-9F84-40597E474F82}" type="pres">
      <dgm:prSet presAssocID="{35B3556D-AAD7-445B-A196-D9A5DC11AA59}" presName="thickLine" presStyleLbl="alignNode1" presStyleIdx="8" presStyleCnt="9"/>
      <dgm:spPr/>
    </dgm:pt>
    <dgm:pt modelId="{28D2B321-B5C4-454E-9D43-F26552293DD0}" type="pres">
      <dgm:prSet presAssocID="{35B3556D-AAD7-445B-A196-D9A5DC11AA59}" presName="horz1" presStyleCnt="0"/>
      <dgm:spPr/>
    </dgm:pt>
    <dgm:pt modelId="{A5F4BCB5-69A2-42EC-BAB2-61280A81CC2C}" type="pres">
      <dgm:prSet presAssocID="{35B3556D-AAD7-445B-A196-D9A5DC11AA59}" presName="tx1" presStyleLbl="revTx" presStyleIdx="8" presStyleCnt="9"/>
      <dgm:spPr/>
    </dgm:pt>
    <dgm:pt modelId="{3F28807C-AA28-45AD-9D22-BFB4EED1BA5E}" type="pres">
      <dgm:prSet presAssocID="{35B3556D-AAD7-445B-A196-D9A5DC11AA59}" presName="vert1" presStyleCnt="0"/>
      <dgm:spPr/>
    </dgm:pt>
  </dgm:ptLst>
  <dgm:cxnLst>
    <dgm:cxn modelId="{C0EDE70A-2A98-4DEC-A336-2BEA5EDC1242}" type="presOf" srcId="{C99246A1-A875-44B3-96C0-16FF82A7004A}" destId="{3A7AD336-01F6-4927-9B84-A16C22C9CD6E}" srcOrd="0" destOrd="0" presId="urn:microsoft.com/office/officeart/2008/layout/LinedList"/>
    <dgm:cxn modelId="{BD3E0A0E-5DFE-4408-890F-B817EDDB5074}" srcId="{1BB683C6-7410-4775-9136-4A3E031E6CC0}" destId="{D6628793-D725-4E9C-99C1-F9A4E4356550}" srcOrd="5" destOrd="0" parTransId="{925D3066-88F7-4247-9F1C-683CC2788D8C}" sibTransId="{9E535139-778E-4311-AFEB-C6CACD6C94B7}"/>
    <dgm:cxn modelId="{672C7110-9467-424C-B6E7-3F6434F33968}" srcId="{1BB683C6-7410-4775-9136-4A3E031E6CC0}" destId="{DEAF943A-4E29-4188-9349-5BA7C1B35CB1}" srcOrd="3" destOrd="0" parTransId="{582C47E9-3562-47B5-ADB7-BE3549CF148D}" sibTransId="{73D9245F-0FFD-4404-9664-9A48707E503C}"/>
    <dgm:cxn modelId="{10EA5510-3688-4E5D-8C5D-C314671408DE}" type="presOf" srcId="{F46705AB-7F73-467B-83D9-A577506C6C09}" destId="{9BB87F51-C17C-40DA-A603-1C2FA61C6834}" srcOrd="0" destOrd="0" presId="urn:microsoft.com/office/officeart/2008/layout/LinedList"/>
    <dgm:cxn modelId="{8ED16C23-8815-4007-876A-6A9BE14AAE8C}" srcId="{1BB683C6-7410-4775-9136-4A3E031E6CC0}" destId="{FAFD116D-EC85-4E39-8253-42B27C1BDD1B}" srcOrd="6" destOrd="0" parTransId="{51D12368-4B98-4D00-971D-D7EC8DBDE1AD}" sibTransId="{4BD91BDE-019F-404D-A8A6-B4B6D16BB55C}"/>
    <dgm:cxn modelId="{C448C128-8C83-4120-A8A3-C1D642C34153}" srcId="{1BB683C6-7410-4775-9136-4A3E031E6CC0}" destId="{35B3556D-AAD7-445B-A196-D9A5DC11AA59}" srcOrd="8" destOrd="0" parTransId="{0177AD66-6B38-41AC-B2D5-66E21B184D2D}" sibTransId="{E94CB793-AB97-45D7-A312-37A6C44370CF}"/>
    <dgm:cxn modelId="{ED2CFC2A-C5EE-4F64-97B6-1151C1D198F4}" type="presOf" srcId="{76D61609-B360-4AB7-920F-635E5DA75A28}" destId="{AD8508A4-9FFC-4E6D-B197-D5E23E0E2458}" srcOrd="0" destOrd="0" presId="urn:microsoft.com/office/officeart/2008/layout/LinedList"/>
    <dgm:cxn modelId="{8F4EFC2A-A0D2-496F-99A6-AD3451583DAA}" type="presOf" srcId="{1BB683C6-7410-4775-9136-4A3E031E6CC0}" destId="{57AE5749-E06F-4032-AC53-76D4D21FEA0F}" srcOrd="0" destOrd="0" presId="urn:microsoft.com/office/officeart/2008/layout/LinedList"/>
    <dgm:cxn modelId="{E2BDA14B-5339-4AD9-A599-60B49FF6808A}" srcId="{1BB683C6-7410-4775-9136-4A3E031E6CC0}" destId="{C99246A1-A875-44B3-96C0-16FF82A7004A}" srcOrd="4" destOrd="0" parTransId="{763E3A3E-DC39-43AA-A1CE-F6A7E5EA6B51}" sibTransId="{5DAF6461-7B77-49AC-938D-0406E321B6BF}"/>
    <dgm:cxn modelId="{9F45A14C-0429-4BA9-B6C1-09650D563476}" srcId="{1BB683C6-7410-4775-9136-4A3E031E6CC0}" destId="{FFC7714B-B67C-4921-AC77-EE519D2238C2}" srcOrd="0" destOrd="0" parTransId="{2651BE18-DE89-4448-8784-95E2ABF04080}" sibTransId="{7A5E7AFC-DE16-4B48-BDC6-941CD44567AA}"/>
    <dgm:cxn modelId="{DB9DF751-8B24-48F6-B6EF-315098FFA99B}" srcId="{1BB683C6-7410-4775-9136-4A3E031E6CC0}" destId="{76D61609-B360-4AB7-920F-635E5DA75A28}" srcOrd="7" destOrd="0" parTransId="{B61F9036-5DB4-4081-82F3-259C4ADE7589}" sibTransId="{EF4098D7-926E-488C-85AF-DA18BEE28E38}"/>
    <dgm:cxn modelId="{2A205B54-70C4-48BD-B4A6-A1799DF1E04D}" srcId="{1BB683C6-7410-4775-9136-4A3E031E6CC0}" destId="{72DBFB44-5B74-4A4B-ACC9-701AD32B34FF}" srcOrd="2" destOrd="0" parTransId="{631642DA-837B-4483-B470-3C3701B08961}" sibTransId="{6509AE3F-E886-4279-BE56-45EA11742AF4}"/>
    <dgm:cxn modelId="{25562B57-18EC-40A1-8B71-077486813D76}" type="presOf" srcId="{72DBFB44-5B74-4A4B-ACC9-701AD32B34FF}" destId="{0E8A4EFB-9B7E-4E7A-8DF7-978D977FFD23}" srcOrd="0" destOrd="0" presId="urn:microsoft.com/office/officeart/2008/layout/LinedList"/>
    <dgm:cxn modelId="{47B00E5A-E2A8-476A-BCEF-37FC43F3C057}" type="presOf" srcId="{FAFD116D-EC85-4E39-8253-42B27C1BDD1B}" destId="{4C266D16-B6CA-4B72-A720-8E30D354871B}" srcOrd="0" destOrd="0" presId="urn:microsoft.com/office/officeart/2008/layout/LinedList"/>
    <dgm:cxn modelId="{8D4B9586-7B8F-4EF9-AFD3-B6829125B4B2}" srcId="{1BB683C6-7410-4775-9136-4A3E031E6CC0}" destId="{F46705AB-7F73-467B-83D9-A577506C6C09}" srcOrd="1" destOrd="0" parTransId="{2A0445B7-BDDE-442F-B77C-EFD48E87B56B}" sibTransId="{848C4B53-D41A-4127-B780-CF5F5F9306EB}"/>
    <dgm:cxn modelId="{72608597-B384-46D7-B450-259C650FF394}" type="presOf" srcId="{D6628793-D725-4E9C-99C1-F9A4E4356550}" destId="{A39C721E-C7C0-4560-9F00-F49720838B3F}" srcOrd="0" destOrd="0" presId="urn:microsoft.com/office/officeart/2008/layout/LinedList"/>
    <dgm:cxn modelId="{6F903CC8-6C47-4368-80C9-992D5ED125F9}" type="presOf" srcId="{FFC7714B-B67C-4921-AC77-EE519D2238C2}" destId="{1BABFF5B-5D0B-424C-85BE-3D73EDFEFDD1}" srcOrd="0" destOrd="0" presId="urn:microsoft.com/office/officeart/2008/layout/LinedList"/>
    <dgm:cxn modelId="{114E7BD6-9BA2-4453-9144-3F594DA33652}" type="presOf" srcId="{35B3556D-AAD7-445B-A196-D9A5DC11AA59}" destId="{A5F4BCB5-69A2-42EC-BAB2-61280A81CC2C}" srcOrd="0" destOrd="0" presId="urn:microsoft.com/office/officeart/2008/layout/LinedList"/>
    <dgm:cxn modelId="{B50E1AF7-55AF-4609-B562-8C6E90B4942A}" type="presOf" srcId="{DEAF943A-4E29-4188-9349-5BA7C1B35CB1}" destId="{12CFE515-8434-4EF7-9F50-F259513DB4EC}" srcOrd="0" destOrd="0" presId="urn:microsoft.com/office/officeart/2008/layout/LinedList"/>
    <dgm:cxn modelId="{24B9E99E-E9E4-4614-80B5-2528E9CF93C3}" type="presParOf" srcId="{57AE5749-E06F-4032-AC53-76D4D21FEA0F}" destId="{212AF46F-8D9E-4047-BA90-8531595CA80B}" srcOrd="0" destOrd="0" presId="urn:microsoft.com/office/officeart/2008/layout/LinedList"/>
    <dgm:cxn modelId="{4BB97DEA-5A49-4AD3-8BBE-36C01F3EA2D3}" type="presParOf" srcId="{57AE5749-E06F-4032-AC53-76D4D21FEA0F}" destId="{DF347887-AA88-43A6-A840-AA2C032D334F}" srcOrd="1" destOrd="0" presId="urn:microsoft.com/office/officeart/2008/layout/LinedList"/>
    <dgm:cxn modelId="{59D00326-CA70-4F9B-B8F6-30B88390B1FC}" type="presParOf" srcId="{DF347887-AA88-43A6-A840-AA2C032D334F}" destId="{1BABFF5B-5D0B-424C-85BE-3D73EDFEFDD1}" srcOrd="0" destOrd="0" presId="urn:microsoft.com/office/officeart/2008/layout/LinedList"/>
    <dgm:cxn modelId="{37B17B73-0A05-47F7-A5C5-93AD7A328EE4}" type="presParOf" srcId="{DF347887-AA88-43A6-A840-AA2C032D334F}" destId="{EB801F76-C508-4F67-A6D2-9A647B9E833B}" srcOrd="1" destOrd="0" presId="urn:microsoft.com/office/officeart/2008/layout/LinedList"/>
    <dgm:cxn modelId="{4D83C88D-8BB7-48FC-B53B-CFA1505B040B}" type="presParOf" srcId="{57AE5749-E06F-4032-AC53-76D4D21FEA0F}" destId="{800DF9B8-DEF4-4568-B611-92857FDC31BF}" srcOrd="2" destOrd="0" presId="urn:microsoft.com/office/officeart/2008/layout/LinedList"/>
    <dgm:cxn modelId="{421237B0-4F02-4FA2-A3FD-6888F0494744}" type="presParOf" srcId="{57AE5749-E06F-4032-AC53-76D4D21FEA0F}" destId="{850EAA15-8F6E-42E8-875B-74DB51502C71}" srcOrd="3" destOrd="0" presId="urn:microsoft.com/office/officeart/2008/layout/LinedList"/>
    <dgm:cxn modelId="{9CB14DF6-48CE-4E50-8590-A747F68CA85F}" type="presParOf" srcId="{850EAA15-8F6E-42E8-875B-74DB51502C71}" destId="{9BB87F51-C17C-40DA-A603-1C2FA61C6834}" srcOrd="0" destOrd="0" presId="urn:microsoft.com/office/officeart/2008/layout/LinedList"/>
    <dgm:cxn modelId="{975B412E-617B-4304-8685-97B0BA42BD02}" type="presParOf" srcId="{850EAA15-8F6E-42E8-875B-74DB51502C71}" destId="{861EFC33-480F-4940-874F-8F63A6D9C5D1}" srcOrd="1" destOrd="0" presId="urn:microsoft.com/office/officeart/2008/layout/LinedList"/>
    <dgm:cxn modelId="{30E562CE-B7CE-4BD3-9D6A-D8AE72FBC963}" type="presParOf" srcId="{57AE5749-E06F-4032-AC53-76D4D21FEA0F}" destId="{080665AB-301D-4D92-A397-357FA0455AEB}" srcOrd="4" destOrd="0" presId="urn:microsoft.com/office/officeart/2008/layout/LinedList"/>
    <dgm:cxn modelId="{0F3EE4EC-6D6A-49F5-8F5A-6BBF8F19023C}" type="presParOf" srcId="{57AE5749-E06F-4032-AC53-76D4D21FEA0F}" destId="{24EB0F68-0573-469C-8087-CEB74215E420}" srcOrd="5" destOrd="0" presId="urn:microsoft.com/office/officeart/2008/layout/LinedList"/>
    <dgm:cxn modelId="{D1D97918-3656-4695-9227-7013976D87FB}" type="presParOf" srcId="{24EB0F68-0573-469C-8087-CEB74215E420}" destId="{0E8A4EFB-9B7E-4E7A-8DF7-978D977FFD23}" srcOrd="0" destOrd="0" presId="urn:microsoft.com/office/officeart/2008/layout/LinedList"/>
    <dgm:cxn modelId="{FB508997-4990-4ACA-A87F-4428CD12F751}" type="presParOf" srcId="{24EB0F68-0573-469C-8087-CEB74215E420}" destId="{2464BF4E-4EFA-4CD9-B015-FCA730A31158}" srcOrd="1" destOrd="0" presId="urn:microsoft.com/office/officeart/2008/layout/LinedList"/>
    <dgm:cxn modelId="{4A913253-D18B-4770-8E51-94F96E50510B}" type="presParOf" srcId="{57AE5749-E06F-4032-AC53-76D4D21FEA0F}" destId="{7581A6FF-4CC5-42AC-8300-49AF232889EE}" srcOrd="6" destOrd="0" presId="urn:microsoft.com/office/officeart/2008/layout/LinedList"/>
    <dgm:cxn modelId="{A598BB34-912B-46F6-B5DF-1F811FACA8EB}" type="presParOf" srcId="{57AE5749-E06F-4032-AC53-76D4D21FEA0F}" destId="{BF9D8F50-BB8E-4493-8992-F1D2F07AF728}" srcOrd="7" destOrd="0" presId="urn:microsoft.com/office/officeart/2008/layout/LinedList"/>
    <dgm:cxn modelId="{0AE37D58-C224-4DEB-B0C5-F11E07F249A1}" type="presParOf" srcId="{BF9D8F50-BB8E-4493-8992-F1D2F07AF728}" destId="{12CFE515-8434-4EF7-9F50-F259513DB4EC}" srcOrd="0" destOrd="0" presId="urn:microsoft.com/office/officeart/2008/layout/LinedList"/>
    <dgm:cxn modelId="{3A9CA221-F046-4A26-9825-42BF57A74D95}" type="presParOf" srcId="{BF9D8F50-BB8E-4493-8992-F1D2F07AF728}" destId="{17EF9475-AE9E-4773-8AC8-E722022AA842}" srcOrd="1" destOrd="0" presId="urn:microsoft.com/office/officeart/2008/layout/LinedList"/>
    <dgm:cxn modelId="{FB9C574E-9F01-48F4-B04C-7ED8A439E69B}" type="presParOf" srcId="{57AE5749-E06F-4032-AC53-76D4D21FEA0F}" destId="{0EB2DB93-0516-4F7F-B57E-B4D056936A79}" srcOrd="8" destOrd="0" presId="urn:microsoft.com/office/officeart/2008/layout/LinedList"/>
    <dgm:cxn modelId="{5921575B-16F4-4883-AACB-9D9EC361D1CD}" type="presParOf" srcId="{57AE5749-E06F-4032-AC53-76D4D21FEA0F}" destId="{32CF1953-E28C-46D0-ADCF-CCEC3D36191D}" srcOrd="9" destOrd="0" presId="urn:microsoft.com/office/officeart/2008/layout/LinedList"/>
    <dgm:cxn modelId="{84350C9E-CB4C-4441-B406-78AF712F243A}" type="presParOf" srcId="{32CF1953-E28C-46D0-ADCF-CCEC3D36191D}" destId="{3A7AD336-01F6-4927-9B84-A16C22C9CD6E}" srcOrd="0" destOrd="0" presId="urn:microsoft.com/office/officeart/2008/layout/LinedList"/>
    <dgm:cxn modelId="{D388E427-9620-4173-B2B8-08AD686B4D83}" type="presParOf" srcId="{32CF1953-E28C-46D0-ADCF-CCEC3D36191D}" destId="{2A331818-1012-40C5-B90F-17F311D56D76}" srcOrd="1" destOrd="0" presId="urn:microsoft.com/office/officeart/2008/layout/LinedList"/>
    <dgm:cxn modelId="{E34EA44A-51BD-42AA-8FA9-24047C903592}" type="presParOf" srcId="{57AE5749-E06F-4032-AC53-76D4D21FEA0F}" destId="{9475710C-8E5A-418A-843E-A36CE8E7B97B}" srcOrd="10" destOrd="0" presId="urn:microsoft.com/office/officeart/2008/layout/LinedList"/>
    <dgm:cxn modelId="{14E50093-E367-47A4-AAA8-25C86955B1B3}" type="presParOf" srcId="{57AE5749-E06F-4032-AC53-76D4D21FEA0F}" destId="{6D8BBC7F-D64F-4C36-8A9F-91070EC24938}" srcOrd="11" destOrd="0" presId="urn:microsoft.com/office/officeart/2008/layout/LinedList"/>
    <dgm:cxn modelId="{3CBCBF76-A343-4623-97CE-7B866731D402}" type="presParOf" srcId="{6D8BBC7F-D64F-4C36-8A9F-91070EC24938}" destId="{A39C721E-C7C0-4560-9F00-F49720838B3F}" srcOrd="0" destOrd="0" presId="urn:microsoft.com/office/officeart/2008/layout/LinedList"/>
    <dgm:cxn modelId="{70ABCFE0-9209-4B34-98F0-E7BEDFEA36B3}" type="presParOf" srcId="{6D8BBC7F-D64F-4C36-8A9F-91070EC24938}" destId="{472BB9EC-AEB9-42A7-AC45-E5B87495EA7F}" srcOrd="1" destOrd="0" presId="urn:microsoft.com/office/officeart/2008/layout/LinedList"/>
    <dgm:cxn modelId="{FE667455-FE03-4DEB-B1B7-23C4582193A7}" type="presParOf" srcId="{57AE5749-E06F-4032-AC53-76D4D21FEA0F}" destId="{A46D98A9-EFF4-4E10-A117-4034E6DEE2ED}" srcOrd="12" destOrd="0" presId="urn:microsoft.com/office/officeart/2008/layout/LinedList"/>
    <dgm:cxn modelId="{71DDBEAB-E6F2-47D6-B646-FAAB77374AEC}" type="presParOf" srcId="{57AE5749-E06F-4032-AC53-76D4D21FEA0F}" destId="{8EB8BDAD-EB45-465F-AAE0-10BA9F59C48D}" srcOrd="13" destOrd="0" presId="urn:microsoft.com/office/officeart/2008/layout/LinedList"/>
    <dgm:cxn modelId="{EA807DFA-6AED-46A1-AA25-743D37DE50EC}" type="presParOf" srcId="{8EB8BDAD-EB45-465F-AAE0-10BA9F59C48D}" destId="{4C266D16-B6CA-4B72-A720-8E30D354871B}" srcOrd="0" destOrd="0" presId="urn:microsoft.com/office/officeart/2008/layout/LinedList"/>
    <dgm:cxn modelId="{3D202246-C54A-402D-AC14-DD9900050847}" type="presParOf" srcId="{8EB8BDAD-EB45-465F-AAE0-10BA9F59C48D}" destId="{C219E9DF-9B0A-4CB6-8C3B-D9D6522AFB45}" srcOrd="1" destOrd="0" presId="urn:microsoft.com/office/officeart/2008/layout/LinedList"/>
    <dgm:cxn modelId="{88AB0EE8-04D3-4AC2-B10C-94E46F1C4230}" type="presParOf" srcId="{57AE5749-E06F-4032-AC53-76D4D21FEA0F}" destId="{5F10AF16-C434-4024-8409-A25B2F2F3554}" srcOrd="14" destOrd="0" presId="urn:microsoft.com/office/officeart/2008/layout/LinedList"/>
    <dgm:cxn modelId="{AAC2E809-F3D1-4C66-9063-5FC19C9818B6}" type="presParOf" srcId="{57AE5749-E06F-4032-AC53-76D4D21FEA0F}" destId="{54B3F0AF-F197-4C76-A398-7D80DC4D4C77}" srcOrd="15" destOrd="0" presId="urn:microsoft.com/office/officeart/2008/layout/LinedList"/>
    <dgm:cxn modelId="{CD1C4B98-D470-464B-B493-2846D20AECE3}" type="presParOf" srcId="{54B3F0AF-F197-4C76-A398-7D80DC4D4C77}" destId="{AD8508A4-9FFC-4E6D-B197-D5E23E0E2458}" srcOrd="0" destOrd="0" presId="urn:microsoft.com/office/officeart/2008/layout/LinedList"/>
    <dgm:cxn modelId="{E881E8BE-6F42-41EC-A773-C6698698EA0F}" type="presParOf" srcId="{54B3F0AF-F197-4C76-A398-7D80DC4D4C77}" destId="{1C967B8C-1A7F-49D3-A5E9-55382A7FE287}" srcOrd="1" destOrd="0" presId="urn:microsoft.com/office/officeart/2008/layout/LinedList"/>
    <dgm:cxn modelId="{F0AE3C9E-7766-48C3-827E-D444A96B6A38}" type="presParOf" srcId="{57AE5749-E06F-4032-AC53-76D4D21FEA0F}" destId="{851EEFE8-FBDC-4DB8-9F84-40597E474F82}" srcOrd="16" destOrd="0" presId="urn:microsoft.com/office/officeart/2008/layout/LinedList"/>
    <dgm:cxn modelId="{F306C115-4D0B-4FB3-983B-1F6E00855FFE}" type="presParOf" srcId="{57AE5749-E06F-4032-AC53-76D4D21FEA0F}" destId="{28D2B321-B5C4-454E-9D43-F26552293DD0}" srcOrd="17" destOrd="0" presId="urn:microsoft.com/office/officeart/2008/layout/LinedList"/>
    <dgm:cxn modelId="{41D1BEA8-FC24-497C-8D6D-9659A36D1445}" type="presParOf" srcId="{28D2B321-B5C4-454E-9D43-F26552293DD0}" destId="{A5F4BCB5-69A2-42EC-BAB2-61280A81CC2C}" srcOrd="0" destOrd="0" presId="urn:microsoft.com/office/officeart/2008/layout/LinedList"/>
    <dgm:cxn modelId="{B99C85DB-924F-4F64-A78F-6DEEF17BBCB3}" type="presParOf" srcId="{28D2B321-B5C4-454E-9D43-F26552293DD0}" destId="{3F28807C-AA28-45AD-9D22-BFB4EED1BA5E}" srcOrd="1" destOrd="0" presId="urn:microsoft.com/office/officeart/2008/layout/LinedList"/>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7888A-BE88-41D8-9217-902DAC8A29D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AB0BBD-AD8D-4B45-96CF-ED05329990DB}">
      <dgm:prSet custT="1"/>
      <dgm:spPr/>
      <dgm:t>
        <a:bodyPr/>
        <a:lstStyle/>
        <a:p>
          <a:pPr>
            <a:lnSpc>
              <a:spcPct val="100000"/>
            </a:lnSpc>
          </a:pPr>
          <a:r>
            <a:rPr lang="en-US" sz="2000" b="1" dirty="0"/>
            <a:t>Assess patients, perform medical tests and provide a variety of treatments for cardiopulmonary disease</a:t>
          </a:r>
          <a:endParaRPr lang="en-US" sz="2000" dirty="0"/>
        </a:p>
      </dgm:t>
    </dgm:pt>
    <dgm:pt modelId="{D6156B28-5B9E-427A-AFDB-4765A68D7FB3}" type="parTrans" cxnId="{DD2A673E-C888-4C52-B5A1-22783D165134}">
      <dgm:prSet/>
      <dgm:spPr/>
      <dgm:t>
        <a:bodyPr/>
        <a:lstStyle/>
        <a:p>
          <a:endParaRPr lang="en-US" sz="2000"/>
        </a:p>
      </dgm:t>
    </dgm:pt>
    <dgm:pt modelId="{429623C2-971C-4C91-96FB-3A464BDD2C02}" type="sibTrans" cxnId="{DD2A673E-C888-4C52-B5A1-22783D165134}">
      <dgm:prSet phldrT="1"/>
      <dgm:spPr/>
      <dgm:t>
        <a:bodyPr/>
        <a:lstStyle/>
        <a:p>
          <a:endParaRPr lang="en-CA" sz="2000"/>
        </a:p>
      </dgm:t>
    </dgm:pt>
    <dgm:pt modelId="{A1860ABE-753F-48ED-AB46-5E9B8A76FE06}">
      <dgm:prSet custT="1"/>
      <dgm:spPr/>
      <dgm:t>
        <a:bodyPr/>
        <a:lstStyle/>
        <a:p>
          <a:pPr>
            <a:lnSpc>
              <a:spcPct val="100000"/>
            </a:lnSpc>
          </a:pPr>
          <a:r>
            <a:rPr lang="en-US" sz="2000" b="1" dirty="0"/>
            <a:t>Educate patients about lung health and the use of their breathing medications and devices to manage their own care</a:t>
          </a:r>
          <a:endParaRPr lang="en-US" sz="2000" dirty="0"/>
        </a:p>
      </dgm:t>
    </dgm:pt>
    <dgm:pt modelId="{BB85A2DE-6549-4035-8FB0-8E763C3D9432}" type="parTrans" cxnId="{9705C5F9-16B2-4E96-91F3-76BC1C6BF315}">
      <dgm:prSet/>
      <dgm:spPr/>
      <dgm:t>
        <a:bodyPr/>
        <a:lstStyle/>
        <a:p>
          <a:endParaRPr lang="en-US" sz="2000"/>
        </a:p>
      </dgm:t>
    </dgm:pt>
    <dgm:pt modelId="{945A0219-4E94-4726-9DD3-03BC50D7789E}" type="sibTrans" cxnId="{9705C5F9-16B2-4E96-91F3-76BC1C6BF315}">
      <dgm:prSet phldrT="2"/>
      <dgm:spPr/>
      <dgm:t>
        <a:bodyPr/>
        <a:lstStyle/>
        <a:p>
          <a:endParaRPr lang="en-CA" sz="2000"/>
        </a:p>
      </dgm:t>
    </dgm:pt>
    <dgm:pt modelId="{DD913EDF-D931-4AFE-95CA-37693AE3EC1F}">
      <dgm:prSet custT="1"/>
      <dgm:spPr>
        <a:solidFill>
          <a:srgbClr val="00A9A6"/>
        </a:solidFill>
      </dgm:spPr>
      <dgm:t>
        <a:bodyPr/>
        <a:lstStyle/>
        <a:p>
          <a:pPr>
            <a:lnSpc>
              <a:spcPct val="100000"/>
            </a:lnSpc>
          </a:pPr>
          <a:r>
            <a:rPr lang="en-US" sz="2000" b="1" dirty="0"/>
            <a:t>Provide airway and breathing support to patients in hospitals, clinics, the community and patients’ homes</a:t>
          </a:r>
          <a:endParaRPr lang="en-US" sz="2000" dirty="0"/>
        </a:p>
      </dgm:t>
    </dgm:pt>
    <dgm:pt modelId="{5B11CF3A-9E60-41BB-AE41-A65D5F61EA80}" type="parTrans" cxnId="{8E617527-A3F5-45E3-864E-7ED3D66FA45D}">
      <dgm:prSet/>
      <dgm:spPr/>
      <dgm:t>
        <a:bodyPr/>
        <a:lstStyle/>
        <a:p>
          <a:endParaRPr lang="en-US" sz="2000"/>
        </a:p>
      </dgm:t>
    </dgm:pt>
    <dgm:pt modelId="{015DC2C0-E499-48DC-A593-AF203EFD5B42}" type="sibTrans" cxnId="{8E617527-A3F5-45E3-864E-7ED3D66FA45D}">
      <dgm:prSet phldrT="3"/>
      <dgm:spPr/>
      <dgm:t>
        <a:bodyPr/>
        <a:lstStyle/>
        <a:p>
          <a:endParaRPr lang="en-CA" sz="2000"/>
        </a:p>
      </dgm:t>
    </dgm:pt>
    <dgm:pt modelId="{4DBCCCA3-A082-487E-8F4B-40CDA5CCF270}">
      <dgm:prSet custT="1"/>
      <dgm:spPr/>
      <dgm:t>
        <a:bodyPr/>
        <a:lstStyle/>
        <a:p>
          <a:pPr>
            <a:lnSpc>
              <a:spcPct val="100000"/>
            </a:lnSpc>
          </a:pPr>
          <a:r>
            <a:rPr lang="en-US" sz="2000" b="1" dirty="0"/>
            <a:t>Participate in research that helps improve healthcare and quality of life</a:t>
          </a:r>
          <a:endParaRPr lang="en-US" sz="2000" dirty="0"/>
        </a:p>
      </dgm:t>
    </dgm:pt>
    <dgm:pt modelId="{4BA4D7A4-9981-4836-A11E-2E662D293C21}" type="parTrans" cxnId="{7890BA5C-4E21-43FD-893E-3D9F0031894B}">
      <dgm:prSet/>
      <dgm:spPr/>
      <dgm:t>
        <a:bodyPr/>
        <a:lstStyle/>
        <a:p>
          <a:endParaRPr lang="en-US" sz="2000"/>
        </a:p>
      </dgm:t>
    </dgm:pt>
    <dgm:pt modelId="{D08285E6-EACE-429D-A8C6-9F2F3D3C0D46}" type="sibTrans" cxnId="{7890BA5C-4E21-43FD-893E-3D9F0031894B}">
      <dgm:prSet phldrT="4"/>
      <dgm:spPr/>
      <dgm:t>
        <a:bodyPr/>
        <a:lstStyle/>
        <a:p>
          <a:endParaRPr lang="en-CA" sz="2000"/>
        </a:p>
      </dgm:t>
    </dgm:pt>
    <dgm:pt modelId="{C417C090-2D5A-418B-9796-0F46FC6D7EE8}">
      <dgm:prSet custT="1"/>
      <dgm:spPr/>
      <dgm:t>
        <a:bodyPr/>
        <a:lstStyle/>
        <a:p>
          <a:pPr>
            <a:lnSpc>
              <a:spcPct val="100000"/>
            </a:lnSpc>
          </a:pPr>
          <a:r>
            <a:rPr lang="en-US" sz="2000" b="1" dirty="0"/>
            <a:t>Advise government and decision makers on aspects of respiratory care</a:t>
          </a:r>
          <a:endParaRPr lang="en-US" sz="2000" dirty="0"/>
        </a:p>
      </dgm:t>
    </dgm:pt>
    <dgm:pt modelId="{5917381B-4395-4BA2-8CCF-696D8D5D592A}" type="parTrans" cxnId="{6CFACC8A-BB44-49A0-9880-94FBF48333D2}">
      <dgm:prSet/>
      <dgm:spPr/>
      <dgm:t>
        <a:bodyPr/>
        <a:lstStyle/>
        <a:p>
          <a:endParaRPr lang="en-US" sz="2000"/>
        </a:p>
      </dgm:t>
    </dgm:pt>
    <dgm:pt modelId="{70D35646-7D05-4617-B4B7-DD284A1EA6DE}" type="sibTrans" cxnId="{6CFACC8A-BB44-49A0-9880-94FBF48333D2}">
      <dgm:prSet phldrT="5"/>
      <dgm:spPr/>
      <dgm:t>
        <a:bodyPr/>
        <a:lstStyle/>
        <a:p>
          <a:endParaRPr lang="en-CA" sz="2000"/>
        </a:p>
      </dgm:t>
    </dgm:pt>
    <dgm:pt modelId="{897BDE4E-DC76-4164-81E5-07E9FD575840}" type="pres">
      <dgm:prSet presAssocID="{9A27888A-BE88-41D8-9217-902DAC8A29D6}" presName="root" presStyleCnt="0">
        <dgm:presLayoutVars>
          <dgm:dir/>
          <dgm:resizeHandles val="exact"/>
        </dgm:presLayoutVars>
      </dgm:prSet>
      <dgm:spPr/>
    </dgm:pt>
    <dgm:pt modelId="{389CD8C3-9BF8-4BD8-80BC-E251FF90A087}" type="pres">
      <dgm:prSet presAssocID="{E2AB0BBD-AD8D-4B45-96CF-ED05329990DB}" presName="compNode" presStyleCnt="0"/>
      <dgm:spPr/>
    </dgm:pt>
    <dgm:pt modelId="{ED35ED5E-B02C-4AF0-901D-ECBF7A179E20}" type="pres">
      <dgm:prSet presAssocID="{E2AB0BBD-AD8D-4B45-96CF-ED05329990DB}" presName="bgRect" presStyleLbl="bgShp" presStyleIdx="0" presStyleCnt="5" custLinFactNeighborX="0" custLinFactNeighborY="-52883"/>
      <dgm:spPr>
        <a:solidFill>
          <a:srgbClr val="00A9A6"/>
        </a:solidFill>
        <a:ln>
          <a:solidFill>
            <a:schemeClr val="accent1">
              <a:shade val="15000"/>
            </a:schemeClr>
          </a:solidFill>
        </a:ln>
      </dgm:spPr>
    </dgm:pt>
    <dgm:pt modelId="{3B4C21FD-A887-480F-A825-704660F9167A}" type="pres">
      <dgm:prSet presAssocID="{E2AB0BBD-AD8D-4B45-96CF-ED05329990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BD8C0511-09B7-41E3-92B9-87B4097086CE}" type="pres">
      <dgm:prSet presAssocID="{E2AB0BBD-AD8D-4B45-96CF-ED05329990DB}" presName="spaceRect" presStyleCnt="0"/>
      <dgm:spPr/>
    </dgm:pt>
    <dgm:pt modelId="{CCFE8D06-3D31-490F-BFF7-DFA61D8A7CF9}" type="pres">
      <dgm:prSet presAssocID="{E2AB0BBD-AD8D-4B45-96CF-ED05329990DB}" presName="parTx" presStyleLbl="revTx" presStyleIdx="0" presStyleCnt="5">
        <dgm:presLayoutVars>
          <dgm:chMax val="0"/>
          <dgm:chPref val="0"/>
        </dgm:presLayoutVars>
      </dgm:prSet>
      <dgm:spPr/>
    </dgm:pt>
    <dgm:pt modelId="{9507EABF-087D-4F6C-9089-E96B2DEA59BE}" type="pres">
      <dgm:prSet presAssocID="{429623C2-971C-4C91-96FB-3A464BDD2C02}" presName="sibTrans" presStyleCnt="0"/>
      <dgm:spPr/>
    </dgm:pt>
    <dgm:pt modelId="{6033125B-C93D-4270-8C1C-15C19C49F543}" type="pres">
      <dgm:prSet presAssocID="{A1860ABE-753F-48ED-AB46-5E9B8A76FE06}" presName="compNode" presStyleCnt="0"/>
      <dgm:spPr/>
    </dgm:pt>
    <dgm:pt modelId="{C041C088-5E54-4FFF-B3C4-60F414065622}" type="pres">
      <dgm:prSet presAssocID="{A1860ABE-753F-48ED-AB46-5E9B8A76FE06}" presName="bgRect" presStyleLbl="bgShp" presStyleIdx="1" presStyleCnt="5"/>
      <dgm:spPr>
        <a:solidFill>
          <a:srgbClr val="00A9A6"/>
        </a:solidFill>
        <a:ln>
          <a:solidFill>
            <a:schemeClr val="accent1">
              <a:shade val="15000"/>
            </a:schemeClr>
          </a:solidFill>
        </a:ln>
      </dgm:spPr>
    </dgm:pt>
    <dgm:pt modelId="{1B868C79-CD48-40C3-ADC2-74C276568929}" type="pres">
      <dgm:prSet presAssocID="{A1860ABE-753F-48ED-AB46-5E9B8A76FE0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E5E5E7-C7CC-42EA-AC4D-11351A5AA184}" type="pres">
      <dgm:prSet presAssocID="{A1860ABE-753F-48ED-AB46-5E9B8A76FE06}" presName="spaceRect" presStyleCnt="0"/>
      <dgm:spPr/>
    </dgm:pt>
    <dgm:pt modelId="{3ACB3FBA-5EEA-4F9C-83F5-9716FF849664}" type="pres">
      <dgm:prSet presAssocID="{A1860ABE-753F-48ED-AB46-5E9B8A76FE06}" presName="parTx" presStyleLbl="revTx" presStyleIdx="1" presStyleCnt="5" custLinFactNeighborX="298" custLinFactNeighborY="12041">
        <dgm:presLayoutVars>
          <dgm:chMax val="0"/>
          <dgm:chPref val="0"/>
        </dgm:presLayoutVars>
      </dgm:prSet>
      <dgm:spPr/>
    </dgm:pt>
    <dgm:pt modelId="{036A516D-F206-4E99-96C6-0485A149BBA7}" type="pres">
      <dgm:prSet presAssocID="{945A0219-4E94-4726-9DD3-03BC50D7789E}" presName="sibTrans" presStyleCnt="0"/>
      <dgm:spPr/>
    </dgm:pt>
    <dgm:pt modelId="{1DD166C3-1DBC-4E04-827C-F850D5712592}" type="pres">
      <dgm:prSet presAssocID="{DD913EDF-D931-4AFE-95CA-37693AE3EC1F}" presName="compNode" presStyleCnt="0"/>
      <dgm:spPr/>
    </dgm:pt>
    <dgm:pt modelId="{7B5819BD-DE5F-499A-8CC1-D36DBAB995DE}" type="pres">
      <dgm:prSet presAssocID="{DD913EDF-D931-4AFE-95CA-37693AE3EC1F}" presName="bgRect" presStyleLbl="bgShp" presStyleIdx="2" presStyleCnt="5"/>
      <dgm:spPr>
        <a:solidFill>
          <a:srgbClr val="00A9A6"/>
        </a:solidFill>
        <a:ln>
          <a:solidFill>
            <a:schemeClr val="accent1">
              <a:shade val="15000"/>
            </a:schemeClr>
          </a:solidFill>
        </a:ln>
      </dgm:spPr>
    </dgm:pt>
    <dgm:pt modelId="{B7C235F3-F5C2-4727-B989-6BA835BB0B04}" type="pres">
      <dgm:prSet presAssocID="{DD913EDF-D931-4AFE-95CA-37693AE3EC1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F55319FA-B521-4D6F-B168-894CBE6F6377}" type="pres">
      <dgm:prSet presAssocID="{DD913EDF-D931-4AFE-95CA-37693AE3EC1F}" presName="spaceRect" presStyleCnt="0"/>
      <dgm:spPr/>
    </dgm:pt>
    <dgm:pt modelId="{EA9A2BB0-704C-49D6-A3C4-46CFA64CBA0A}" type="pres">
      <dgm:prSet presAssocID="{DD913EDF-D931-4AFE-95CA-37693AE3EC1F}" presName="parTx" presStyleLbl="revTx" presStyleIdx="2" presStyleCnt="5" custScaleY="90957" custLinFactNeighborX="782" custLinFactNeighborY="11150">
        <dgm:presLayoutVars>
          <dgm:chMax val="0"/>
          <dgm:chPref val="0"/>
        </dgm:presLayoutVars>
      </dgm:prSet>
      <dgm:spPr/>
    </dgm:pt>
    <dgm:pt modelId="{E70CFE27-3415-42B0-906F-C7388DEE3B78}" type="pres">
      <dgm:prSet presAssocID="{015DC2C0-E499-48DC-A593-AF203EFD5B42}" presName="sibTrans" presStyleCnt="0"/>
      <dgm:spPr/>
    </dgm:pt>
    <dgm:pt modelId="{7574577D-702F-4F05-8C24-AA466145977B}" type="pres">
      <dgm:prSet presAssocID="{4DBCCCA3-A082-487E-8F4B-40CDA5CCF270}" presName="compNode" presStyleCnt="0"/>
      <dgm:spPr/>
    </dgm:pt>
    <dgm:pt modelId="{A28746F2-8BEB-46F7-AE79-906E96E7F44F}" type="pres">
      <dgm:prSet presAssocID="{4DBCCCA3-A082-487E-8F4B-40CDA5CCF270}" presName="bgRect" presStyleLbl="bgShp" presStyleIdx="3" presStyleCnt="5"/>
      <dgm:spPr>
        <a:solidFill>
          <a:srgbClr val="00A9A6"/>
        </a:solidFill>
        <a:ln>
          <a:solidFill>
            <a:schemeClr val="accent1">
              <a:shade val="15000"/>
            </a:schemeClr>
          </a:solidFill>
        </a:ln>
      </dgm:spPr>
    </dgm:pt>
    <dgm:pt modelId="{017A1BAC-FC6A-4E2D-B062-A6D8A7082829}" type="pres">
      <dgm:prSet presAssocID="{4DBCCCA3-A082-487E-8F4B-40CDA5CCF27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6CCD853D-E7AB-44E3-8909-E7AF284B3FCF}" type="pres">
      <dgm:prSet presAssocID="{4DBCCCA3-A082-487E-8F4B-40CDA5CCF270}" presName="spaceRect" presStyleCnt="0"/>
      <dgm:spPr/>
    </dgm:pt>
    <dgm:pt modelId="{19079A32-58DF-4F57-BF8F-1C91D6BB32CC}" type="pres">
      <dgm:prSet presAssocID="{4DBCCCA3-A082-487E-8F4B-40CDA5CCF270}" presName="parTx" presStyleLbl="revTx" presStyleIdx="3" presStyleCnt="5" custLinFactNeighborX="335" custLinFactNeighborY="10320">
        <dgm:presLayoutVars>
          <dgm:chMax val="0"/>
          <dgm:chPref val="0"/>
        </dgm:presLayoutVars>
      </dgm:prSet>
      <dgm:spPr/>
    </dgm:pt>
    <dgm:pt modelId="{DBBE41A2-089F-4036-AEF9-BAEA8417488C}" type="pres">
      <dgm:prSet presAssocID="{D08285E6-EACE-429D-A8C6-9F2F3D3C0D46}" presName="sibTrans" presStyleCnt="0"/>
      <dgm:spPr/>
    </dgm:pt>
    <dgm:pt modelId="{33EF0B31-5BCC-4FC5-9139-33191049BA28}" type="pres">
      <dgm:prSet presAssocID="{C417C090-2D5A-418B-9796-0F46FC6D7EE8}" presName="compNode" presStyleCnt="0"/>
      <dgm:spPr/>
    </dgm:pt>
    <dgm:pt modelId="{99C34D93-D397-4411-A219-4B0D113C0623}" type="pres">
      <dgm:prSet presAssocID="{C417C090-2D5A-418B-9796-0F46FC6D7EE8}" presName="bgRect" presStyleLbl="bgShp" presStyleIdx="4" presStyleCnt="5"/>
      <dgm:spPr>
        <a:solidFill>
          <a:srgbClr val="00A9A6"/>
        </a:solidFill>
        <a:ln>
          <a:solidFill>
            <a:schemeClr val="accent1">
              <a:shade val="15000"/>
            </a:schemeClr>
          </a:solidFill>
        </a:ln>
      </dgm:spPr>
    </dgm:pt>
    <dgm:pt modelId="{8CC9D7CC-6758-4914-A742-E2D3FB46ABDD}" type="pres">
      <dgm:prSet presAssocID="{C417C090-2D5A-418B-9796-0F46FC6D7EE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60DDF4DF-F4F8-47E6-A9CC-EA8E86F45661}" type="pres">
      <dgm:prSet presAssocID="{C417C090-2D5A-418B-9796-0F46FC6D7EE8}" presName="spaceRect" presStyleCnt="0"/>
      <dgm:spPr/>
    </dgm:pt>
    <dgm:pt modelId="{11C43330-2EC0-4AE3-9446-B142298AA936}" type="pres">
      <dgm:prSet presAssocID="{C417C090-2D5A-418B-9796-0F46FC6D7EE8}" presName="parTx" presStyleLbl="revTx" presStyleIdx="4" presStyleCnt="5" custLinFactNeighborX="484" custLinFactNeighborY="6880">
        <dgm:presLayoutVars>
          <dgm:chMax val="0"/>
          <dgm:chPref val="0"/>
        </dgm:presLayoutVars>
      </dgm:prSet>
      <dgm:spPr/>
    </dgm:pt>
  </dgm:ptLst>
  <dgm:cxnLst>
    <dgm:cxn modelId="{AA20AC20-5494-47AF-844A-ADBBD63799ED}" type="presOf" srcId="{A1860ABE-753F-48ED-AB46-5E9B8A76FE06}" destId="{3ACB3FBA-5EEA-4F9C-83F5-9716FF849664}" srcOrd="0" destOrd="0" presId="urn:microsoft.com/office/officeart/2018/2/layout/IconVerticalSolidList"/>
    <dgm:cxn modelId="{8E617527-A3F5-45E3-864E-7ED3D66FA45D}" srcId="{9A27888A-BE88-41D8-9217-902DAC8A29D6}" destId="{DD913EDF-D931-4AFE-95CA-37693AE3EC1F}" srcOrd="2" destOrd="0" parTransId="{5B11CF3A-9E60-41BB-AE41-A65D5F61EA80}" sibTransId="{015DC2C0-E499-48DC-A593-AF203EFD5B42}"/>
    <dgm:cxn modelId="{470D4C2D-552E-4274-B6C3-B68235D698FD}" type="presOf" srcId="{4DBCCCA3-A082-487E-8F4B-40CDA5CCF270}" destId="{19079A32-58DF-4F57-BF8F-1C91D6BB32CC}" srcOrd="0" destOrd="0" presId="urn:microsoft.com/office/officeart/2018/2/layout/IconVerticalSolidList"/>
    <dgm:cxn modelId="{DD2A673E-C888-4C52-B5A1-22783D165134}" srcId="{9A27888A-BE88-41D8-9217-902DAC8A29D6}" destId="{E2AB0BBD-AD8D-4B45-96CF-ED05329990DB}" srcOrd="0" destOrd="0" parTransId="{D6156B28-5B9E-427A-AFDB-4765A68D7FB3}" sibTransId="{429623C2-971C-4C91-96FB-3A464BDD2C02}"/>
    <dgm:cxn modelId="{7890BA5C-4E21-43FD-893E-3D9F0031894B}" srcId="{9A27888A-BE88-41D8-9217-902DAC8A29D6}" destId="{4DBCCCA3-A082-487E-8F4B-40CDA5CCF270}" srcOrd="3" destOrd="0" parTransId="{4BA4D7A4-9981-4836-A11E-2E662D293C21}" sibTransId="{D08285E6-EACE-429D-A8C6-9F2F3D3C0D46}"/>
    <dgm:cxn modelId="{775A6F46-30F4-4141-A457-BF90DF6A2B78}" type="presOf" srcId="{DD913EDF-D931-4AFE-95CA-37693AE3EC1F}" destId="{EA9A2BB0-704C-49D6-A3C4-46CFA64CBA0A}" srcOrd="0" destOrd="0" presId="urn:microsoft.com/office/officeart/2018/2/layout/IconVerticalSolidList"/>
    <dgm:cxn modelId="{6F5C734E-9804-454C-8946-686F8D74A5A4}" type="presOf" srcId="{E2AB0BBD-AD8D-4B45-96CF-ED05329990DB}" destId="{CCFE8D06-3D31-490F-BFF7-DFA61D8A7CF9}" srcOrd="0" destOrd="0" presId="urn:microsoft.com/office/officeart/2018/2/layout/IconVerticalSolidList"/>
    <dgm:cxn modelId="{6CFACC8A-BB44-49A0-9880-94FBF48333D2}" srcId="{9A27888A-BE88-41D8-9217-902DAC8A29D6}" destId="{C417C090-2D5A-418B-9796-0F46FC6D7EE8}" srcOrd="4" destOrd="0" parTransId="{5917381B-4395-4BA2-8CCF-696D8D5D592A}" sibTransId="{70D35646-7D05-4617-B4B7-DD284A1EA6DE}"/>
    <dgm:cxn modelId="{9C39B89B-F37F-4635-96CB-D822AC4F53EF}" type="presOf" srcId="{9A27888A-BE88-41D8-9217-902DAC8A29D6}" destId="{897BDE4E-DC76-4164-81E5-07E9FD575840}" srcOrd="0" destOrd="0" presId="urn:microsoft.com/office/officeart/2018/2/layout/IconVerticalSolidList"/>
    <dgm:cxn modelId="{D2DD95B8-5828-45EF-8D51-2A1B22C074B9}" type="presOf" srcId="{C417C090-2D5A-418B-9796-0F46FC6D7EE8}" destId="{11C43330-2EC0-4AE3-9446-B142298AA936}" srcOrd="0" destOrd="0" presId="urn:microsoft.com/office/officeart/2018/2/layout/IconVerticalSolidList"/>
    <dgm:cxn modelId="{9705C5F9-16B2-4E96-91F3-76BC1C6BF315}" srcId="{9A27888A-BE88-41D8-9217-902DAC8A29D6}" destId="{A1860ABE-753F-48ED-AB46-5E9B8A76FE06}" srcOrd="1" destOrd="0" parTransId="{BB85A2DE-6549-4035-8FB0-8E763C3D9432}" sibTransId="{945A0219-4E94-4726-9DD3-03BC50D7789E}"/>
    <dgm:cxn modelId="{A52AAEF4-A48B-4BAD-8866-2C8D84823728}" type="presParOf" srcId="{897BDE4E-DC76-4164-81E5-07E9FD575840}" destId="{389CD8C3-9BF8-4BD8-80BC-E251FF90A087}" srcOrd="0" destOrd="0" presId="urn:microsoft.com/office/officeart/2018/2/layout/IconVerticalSolidList"/>
    <dgm:cxn modelId="{7FA48889-0E5F-4E4B-92FD-019870613604}" type="presParOf" srcId="{389CD8C3-9BF8-4BD8-80BC-E251FF90A087}" destId="{ED35ED5E-B02C-4AF0-901D-ECBF7A179E20}" srcOrd="0" destOrd="0" presId="urn:microsoft.com/office/officeart/2018/2/layout/IconVerticalSolidList"/>
    <dgm:cxn modelId="{48B1F4D6-6CE4-48EF-9478-CCF2EBA427BD}" type="presParOf" srcId="{389CD8C3-9BF8-4BD8-80BC-E251FF90A087}" destId="{3B4C21FD-A887-480F-A825-704660F9167A}" srcOrd="1" destOrd="0" presId="urn:microsoft.com/office/officeart/2018/2/layout/IconVerticalSolidList"/>
    <dgm:cxn modelId="{710DF9E5-2AB7-4304-A1C8-C678D68B577E}" type="presParOf" srcId="{389CD8C3-9BF8-4BD8-80BC-E251FF90A087}" destId="{BD8C0511-09B7-41E3-92B9-87B4097086CE}" srcOrd="2" destOrd="0" presId="urn:microsoft.com/office/officeart/2018/2/layout/IconVerticalSolidList"/>
    <dgm:cxn modelId="{BB8E5CC0-BBCE-4E13-87A9-BF8D90AE3EC8}" type="presParOf" srcId="{389CD8C3-9BF8-4BD8-80BC-E251FF90A087}" destId="{CCFE8D06-3D31-490F-BFF7-DFA61D8A7CF9}" srcOrd="3" destOrd="0" presId="urn:microsoft.com/office/officeart/2018/2/layout/IconVerticalSolidList"/>
    <dgm:cxn modelId="{7EEC6F05-7559-46B0-8BE5-181E6B212E99}" type="presParOf" srcId="{897BDE4E-DC76-4164-81E5-07E9FD575840}" destId="{9507EABF-087D-4F6C-9089-E96B2DEA59BE}" srcOrd="1" destOrd="0" presId="urn:microsoft.com/office/officeart/2018/2/layout/IconVerticalSolidList"/>
    <dgm:cxn modelId="{1115041F-011E-46D9-8EDE-633CBB84348C}" type="presParOf" srcId="{897BDE4E-DC76-4164-81E5-07E9FD575840}" destId="{6033125B-C93D-4270-8C1C-15C19C49F543}" srcOrd="2" destOrd="0" presId="urn:microsoft.com/office/officeart/2018/2/layout/IconVerticalSolidList"/>
    <dgm:cxn modelId="{BB14A013-4F02-478F-8DAB-ED2D5910AA69}" type="presParOf" srcId="{6033125B-C93D-4270-8C1C-15C19C49F543}" destId="{C041C088-5E54-4FFF-B3C4-60F414065622}" srcOrd="0" destOrd="0" presId="urn:microsoft.com/office/officeart/2018/2/layout/IconVerticalSolidList"/>
    <dgm:cxn modelId="{9321E463-31BF-410C-9201-19E8766EBFF2}" type="presParOf" srcId="{6033125B-C93D-4270-8C1C-15C19C49F543}" destId="{1B868C79-CD48-40C3-ADC2-74C276568929}" srcOrd="1" destOrd="0" presId="urn:microsoft.com/office/officeart/2018/2/layout/IconVerticalSolidList"/>
    <dgm:cxn modelId="{8242C1BE-4A96-4020-8775-0C2618290D41}" type="presParOf" srcId="{6033125B-C93D-4270-8C1C-15C19C49F543}" destId="{18E5E5E7-C7CC-42EA-AC4D-11351A5AA184}" srcOrd="2" destOrd="0" presId="urn:microsoft.com/office/officeart/2018/2/layout/IconVerticalSolidList"/>
    <dgm:cxn modelId="{74E36EEB-CDAA-4631-B11D-B4B5D6D0B1F5}" type="presParOf" srcId="{6033125B-C93D-4270-8C1C-15C19C49F543}" destId="{3ACB3FBA-5EEA-4F9C-83F5-9716FF849664}" srcOrd="3" destOrd="0" presId="urn:microsoft.com/office/officeart/2018/2/layout/IconVerticalSolidList"/>
    <dgm:cxn modelId="{66E11952-6B93-4011-9C95-DD3E8D677622}" type="presParOf" srcId="{897BDE4E-DC76-4164-81E5-07E9FD575840}" destId="{036A516D-F206-4E99-96C6-0485A149BBA7}" srcOrd="3" destOrd="0" presId="urn:microsoft.com/office/officeart/2018/2/layout/IconVerticalSolidList"/>
    <dgm:cxn modelId="{9D8BF332-FF9C-4F15-BD60-0559EE5407D1}" type="presParOf" srcId="{897BDE4E-DC76-4164-81E5-07E9FD575840}" destId="{1DD166C3-1DBC-4E04-827C-F850D5712592}" srcOrd="4" destOrd="0" presId="urn:microsoft.com/office/officeart/2018/2/layout/IconVerticalSolidList"/>
    <dgm:cxn modelId="{5F480D9D-35FF-4EAF-9050-985BF27053C5}" type="presParOf" srcId="{1DD166C3-1DBC-4E04-827C-F850D5712592}" destId="{7B5819BD-DE5F-499A-8CC1-D36DBAB995DE}" srcOrd="0" destOrd="0" presId="urn:microsoft.com/office/officeart/2018/2/layout/IconVerticalSolidList"/>
    <dgm:cxn modelId="{AA7F245C-747D-4531-BFB0-770F0EE043C1}" type="presParOf" srcId="{1DD166C3-1DBC-4E04-827C-F850D5712592}" destId="{B7C235F3-F5C2-4727-B989-6BA835BB0B04}" srcOrd="1" destOrd="0" presId="urn:microsoft.com/office/officeart/2018/2/layout/IconVerticalSolidList"/>
    <dgm:cxn modelId="{0268464A-884A-48AA-A474-241964E3F2CC}" type="presParOf" srcId="{1DD166C3-1DBC-4E04-827C-F850D5712592}" destId="{F55319FA-B521-4D6F-B168-894CBE6F6377}" srcOrd="2" destOrd="0" presId="urn:microsoft.com/office/officeart/2018/2/layout/IconVerticalSolidList"/>
    <dgm:cxn modelId="{3E058E08-A49F-4D6D-94DB-CFBAFFCC33C6}" type="presParOf" srcId="{1DD166C3-1DBC-4E04-827C-F850D5712592}" destId="{EA9A2BB0-704C-49D6-A3C4-46CFA64CBA0A}" srcOrd="3" destOrd="0" presId="urn:microsoft.com/office/officeart/2018/2/layout/IconVerticalSolidList"/>
    <dgm:cxn modelId="{284B24A3-960A-4339-A403-3A12999CBA59}" type="presParOf" srcId="{897BDE4E-DC76-4164-81E5-07E9FD575840}" destId="{E70CFE27-3415-42B0-906F-C7388DEE3B78}" srcOrd="5" destOrd="0" presId="urn:microsoft.com/office/officeart/2018/2/layout/IconVerticalSolidList"/>
    <dgm:cxn modelId="{CA938C8C-8FF9-4E26-A24B-C651D8688A35}" type="presParOf" srcId="{897BDE4E-DC76-4164-81E5-07E9FD575840}" destId="{7574577D-702F-4F05-8C24-AA466145977B}" srcOrd="6" destOrd="0" presId="urn:microsoft.com/office/officeart/2018/2/layout/IconVerticalSolidList"/>
    <dgm:cxn modelId="{B443A1B5-1ADB-4B1B-BEF0-A17ADFDD5C84}" type="presParOf" srcId="{7574577D-702F-4F05-8C24-AA466145977B}" destId="{A28746F2-8BEB-46F7-AE79-906E96E7F44F}" srcOrd="0" destOrd="0" presId="urn:microsoft.com/office/officeart/2018/2/layout/IconVerticalSolidList"/>
    <dgm:cxn modelId="{644CD270-9952-4E24-A0F2-0E6B4283826E}" type="presParOf" srcId="{7574577D-702F-4F05-8C24-AA466145977B}" destId="{017A1BAC-FC6A-4E2D-B062-A6D8A7082829}" srcOrd="1" destOrd="0" presId="urn:microsoft.com/office/officeart/2018/2/layout/IconVerticalSolidList"/>
    <dgm:cxn modelId="{6514EFF0-0D40-4C46-8305-A027C23717ED}" type="presParOf" srcId="{7574577D-702F-4F05-8C24-AA466145977B}" destId="{6CCD853D-E7AB-44E3-8909-E7AF284B3FCF}" srcOrd="2" destOrd="0" presId="urn:microsoft.com/office/officeart/2018/2/layout/IconVerticalSolidList"/>
    <dgm:cxn modelId="{4DE3B286-CA31-4D83-9AB7-74EF1CC712F4}" type="presParOf" srcId="{7574577D-702F-4F05-8C24-AA466145977B}" destId="{19079A32-58DF-4F57-BF8F-1C91D6BB32CC}" srcOrd="3" destOrd="0" presId="urn:microsoft.com/office/officeart/2018/2/layout/IconVerticalSolidList"/>
    <dgm:cxn modelId="{B5EFEF42-7E2F-4389-A7EA-BD173435923A}" type="presParOf" srcId="{897BDE4E-DC76-4164-81E5-07E9FD575840}" destId="{DBBE41A2-089F-4036-AEF9-BAEA8417488C}" srcOrd="7" destOrd="0" presId="urn:microsoft.com/office/officeart/2018/2/layout/IconVerticalSolidList"/>
    <dgm:cxn modelId="{B0D8E2A0-1764-4A0D-AB95-87664C092125}" type="presParOf" srcId="{897BDE4E-DC76-4164-81E5-07E9FD575840}" destId="{33EF0B31-5BCC-4FC5-9139-33191049BA28}" srcOrd="8" destOrd="0" presId="urn:microsoft.com/office/officeart/2018/2/layout/IconVerticalSolidList"/>
    <dgm:cxn modelId="{2242A16F-35B7-4A39-A08E-B5641640A089}" type="presParOf" srcId="{33EF0B31-5BCC-4FC5-9139-33191049BA28}" destId="{99C34D93-D397-4411-A219-4B0D113C0623}" srcOrd="0" destOrd="0" presId="urn:microsoft.com/office/officeart/2018/2/layout/IconVerticalSolidList"/>
    <dgm:cxn modelId="{DAE07645-E093-42B8-9B6C-1D533D6DF2E1}" type="presParOf" srcId="{33EF0B31-5BCC-4FC5-9139-33191049BA28}" destId="{8CC9D7CC-6758-4914-A742-E2D3FB46ABDD}" srcOrd="1" destOrd="0" presId="urn:microsoft.com/office/officeart/2018/2/layout/IconVerticalSolidList"/>
    <dgm:cxn modelId="{2A13E741-ACF3-42CE-A9CC-99F166A243EC}" type="presParOf" srcId="{33EF0B31-5BCC-4FC5-9139-33191049BA28}" destId="{60DDF4DF-F4F8-47E6-A9CC-EA8E86F45661}" srcOrd="2" destOrd="0" presId="urn:microsoft.com/office/officeart/2018/2/layout/IconVerticalSolidList"/>
    <dgm:cxn modelId="{E2B8ADE1-46EC-4E9D-894E-04D81532EC1A}" type="presParOf" srcId="{33EF0B31-5BCC-4FC5-9139-33191049BA28}" destId="{11C43330-2EC0-4AE3-9446-B142298AA9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6E7A4C-C0BC-41CA-A9FC-D16195CD91D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37033D1-2B2E-463D-A368-EC236677EF44}">
      <dgm:prSet custT="1"/>
      <dgm:spPr/>
      <dgm:t>
        <a:bodyPr/>
        <a:lstStyle/>
        <a:p>
          <a:r>
            <a:rPr lang="en-US" sz="2800" dirty="0">
              <a:solidFill>
                <a:srgbClr val="014A8E"/>
              </a:solidFill>
            </a:rPr>
            <a:t>Data from the federal government and the Canadian Society of Respiratory Therapists indicate a </a:t>
          </a:r>
          <a:r>
            <a:rPr lang="en-US" sz="2800" u="sng" dirty="0">
              <a:solidFill>
                <a:srgbClr val="014A8E"/>
              </a:solidFill>
            </a:rPr>
            <a:t>strong</a:t>
          </a:r>
          <a:r>
            <a:rPr lang="en-US" sz="2800" dirty="0">
              <a:solidFill>
                <a:srgbClr val="014A8E"/>
              </a:solidFill>
            </a:rPr>
            <a:t> need for RTs in the next few years!</a:t>
          </a:r>
        </a:p>
      </dgm:t>
    </dgm:pt>
    <dgm:pt modelId="{2BA36C15-EAC9-4F37-BFE6-1D862278AF97}" type="parTrans" cxnId="{9298A9A3-CC40-4937-9620-85C080E3BB67}">
      <dgm:prSet/>
      <dgm:spPr/>
      <dgm:t>
        <a:bodyPr/>
        <a:lstStyle/>
        <a:p>
          <a:endParaRPr lang="en-US" sz="2000">
            <a:solidFill>
              <a:srgbClr val="014A8E"/>
            </a:solidFill>
          </a:endParaRPr>
        </a:p>
      </dgm:t>
    </dgm:pt>
    <dgm:pt modelId="{A62DD3DD-08AD-4C50-9F91-3F15FBB3C92E}" type="sibTrans" cxnId="{9298A9A3-CC40-4937-9620-85C080E3BB67}">
      <dgm:prSet/>
      <dgm:spPr/>
      <dgm:t>
        <a:bodyPr/>
        <a:lstStyle/>
        <a:p>
          <a:endParaRPr lang="en-US" sz="2000">
            <a:solidFill>
              <a:srgbClr val="014A8E"/>
            </a:solidFill>
          </a:endParaRPr>
        </a:p>
      </dgm:t>
    </dgm:pt>
    <dgm:pt modelId="{07678996-4583-4C09-917E-1F9E1D42CCEA}">
      <dgm:prSet custT="1"/>
      <dgm:spPr/>
      <dgm:t>
        <a:bodyPr/>
        <a:lstStyle/>
        <a:p>
          <a:r>
            <a:rPr lang="en-US" sz="2800" dirty="0">
              <a:solidFill>
                <a:srgbClr val="014A8E"/>
              </a:solidFill>
            </a:rPr>
            <a:t>RTs can move from one province and work in another, but a provincial license to practice is required in most provinces.</a:t>
          </a:r>
        </a:p>
      </dgm:t>
    </dgm:pt>
    <dgm:pt modelId="{D81457AE-E29F-44B1-B8A8-B129643A37A9}" type="parTrans" cxnId="{4EC19675-9AA0-4768-8168-79F08984CAA7}">
      <dgm:prSet/>
      <dgm:spPr/>
      <dgm:t>
        <a:bodyPr/>
        <a:lstStyle/>
        <a:p>
          <a:endParaRPr lang="en-US" sz="2000">
            <a:solidFill>
              <a:srgbClr val="014A8E"/>
            </a:solidFill>
          </a:endParaRPr>
        </a:p>
      </dgm:t>
    </dgm:pt>
    <dgm:pt modelId="{BB54176F-D362-4532-8C37-C5826BA27F88}" type="sibTrans" cxnId="{4EC19675-9AA0-4768-8168-79F08984CAA7}">
      <dgm:prSet/>
      <dgm:spPr/>
      <dgm:t>
        <a:bodyPr/>
        <a:lstStyle/>
        <a:p>
          <a:endParaRPr lang="en-US" sz="2000">
            <a:solidFill>
              <a:srgbClr val="014A8E"/>
            </a:solidFill>
          </a:endParaRPr>
        </a:p>
      </dgm:t>
    </dgm:pt>
    <dgm:pt modelId="{DDA33276-E86B-4A6D-AB8C-36867B79099A}">
      <dgm:prSet custT="1"/>
      <dgm:spPr/>
      <dgm:t>
        <a:bodyPr/>
        <a:lstStyle/>
        <a:p>
          <a:r>
            <a:rPr lang="en-US" sz="2800" dirty="0">
              <a:solidFill>
                <a:srgbClr val="014A8E"/>
              </a:solidFill>
            </a:rPr>
            <a:t>The Canadian RRT credential is well-respected internationally.</a:t>
          </a:r>
        </a:p>
      </dgm:t>
    </dgm:pt>
    <dgm:pt modelId="{4625F758-166F-4DE4-B18C-692801157DEB}" type="parTrans" cxnId="{A9E56FE1-1C3A-4C20-BB9C-4F644D59DD73}">
      <dgm:prSet/>
      <dgm:spPr/>
      <dgm:t>
        <a:bodyPr/>
        <a:lstStyle/>
        <a:p>
          <a:endParaRPr lang="en-US" sz="2000">
            <a:solidFill>
              <a:srgbClr val="014A8E"/>
            </a:solidFill>
          </a:endParaRPr>
        </a:p>
      </dgm:t>
    </dgm:pt>
    <dgm:pt modelId="{261DF75F-B3FF-4991-86CF-06508001F543}" type="sibTrans" cxnId="{A9E56FE1-1C3A-4C20-BB9C-4F644D59DD73}">
      <dgm:prSet/>
      <dgm:spPr/>
      <dgm:t>
        <a:bodyPr/>
        <a:lstStyle/>
        <a:p>
          <a:endParaRPr lang="en-US" sz="2000">
            <a:solidFill>
              <a:srgbClr val="014A8E"/>
            </a:solidFill>
          </a:endParaRPr>
        </a:p>
      </dgm:t>
    </dgm:pt>
    <dgm:pt modelId="{A9B51E2C-2188-4ADA-96F5-241EFF23C0CD}" type="pres">
      <dgm:prSet presAssocID="{236E7A4C-C0BC-41CA-A9FC-D16195CD91D9}" presName="vert0" presStyleCnt="0">
        <dgm:presLayoutVars>
          <dgm:dir/>
          <dgm:animOne val="branch"/>
          <dgm:animLvl val="lvl"/>
        </dgm:presLayoutVars>
      </dgm:prSet>
      <dgm:spPr/>
    </dgm:pt>
    <dgm:pt modelId="{6CDAD36E-1A0E-4881-BC84-EDF092CFD956}" type="pres">
      <dgm:prSet presAssocID="{137033D1-2B2E-463D-A368-EC236677EF44}" presName="thickLine" presStyleLbl="alignNode1" presStyleIdx="0" presStyleCnt="3"/>
      <dgm:spPr/>
    </dgm:pt>
    <dgm:pt modelId="{92CB7805-1B0F-4ACA-8578-E43F6461E611}" type="pres">
      <dgm:prSet presAssocID="{137033D1-2B2E-463D-A368-EC236677EF44}" presName="horz1" presStyleCnt="0"/>
      <dgm:spPr/>
    </dgm:pt>
    <dgm:pt modelId="{32318AF8-D201-479B-8F29-0A6ECC91CF73}" type="pres">
      <dgm:prSet presAssocID="{137033D1-2B2E-463D-A368-EC236677EF44}" presName="tx1" presStyleLbl="revTx" presStyleIdx="0" presStyleCnt="3"/>
      <dgm:spPr/>
    </dgm:pt>
    <dgm:pt modelId="{9DE82E63-C4CA-4E3A-9CD8-03D90BEDA115}" type="pres">
      <dgm:prSet presAssocID="{137033D1-2B2E-463D-A368-EC236677EF44}" presName="vert1" presStyleCnt="0"/>
      <dgm:spPr/>
    </dgm:pt>
    <dgm:pt modelId="{6864AA79-33D0-41A5-874E-B4B99B1B3420}" type="pres">
      <dgm:prSet presAssocID="{07678996-4583-4C09-917E-1F9E1D42CCEA}" presName="thickLine" presStyleLbl="alignNode1" presStyleIdx="1" presStyleCnt="3"/>
      <dgm:spPr/>
    </dgm:pt>
    <dgm:pt modelId="{3CD5FCB9-A9C2-4EFF-8481-F8C4FA0480FB}" type="pres">
      <dgm:prSet presAssocID="{07678996-4583-4C09-917E-1F9E1D42CCEA}" presName="horz1" presStyleCnt="0"/>
      <dgm:spPr/>
    </dgm:pt>
    <dgm:pt modelId="{77A1FF84-AE5F-4372-B8C3-A9C392A451D8}" type="pres">
      <dgm:prSet presAssocID="{07678996-4583-4C09-917E-1F9E1D42CCEA}" presName="tx1" presStyleLbl="revTx" presStyleIdx="1" presStyleCnt="3"/>
      <dgm:spPr/>
    </dgm:pt>
    <dgm:pt modelId="{884D51F7-F86E-4E5E-AC30-CAA182E67FFE}" type="pres">
      <dgm:prSet presAssocID="{07678996-4583-4C09-917E-1F9E1D42CCEA}" presName="vert1" presStyleCnt="0"/>
      <dgm:spPr/>
    </dgm:pt>
    <dgm:pt modelId="{8767B821-79FF-43CB-9E73-63AF222D1DED}" type="pres">
      <dgm:prSet presAssocID="{DDA33276-E86B-4A6D-AB8C-36867B79099A}" presName="thickLine" presStyleLbl="alignNode1" presStyleIdx="2" presStyleCnt="3"/>
      <dgm:spPr/>
    </dgm:pt>
    <dgm:pt modelId="{45EA61B0-2524-4752-9635-FAF92152AD3A}" type="pres">
      <dgm:prSet presAssocID="{DDA33276-E86B-4A6D-AB8C-36867B79099A}" presName="horz1" presStyleCnt="0"/>
      <dgm:spPr/>
    </dgm:pt>
    <dgm:pt modelId="{DEB15EDB-745F-443A-82F7-DA204FBF2A69}" type="pres">
      <dgm:prSet presAssocID="{DDA33276-E86B-4A6D-AB8C-36867B79099A}" presName="tx1" presStyleLbl="revTx" presStyleIdx="2" presStyleCnt="3"/>
      <dgm:spPr/>
    </dgm:pt>
    <dgm:pt modelId="{DD08A911-0F2C-4034-A680-396069D583D8}" type="pres">
      <dgm:prSet presAssocID="{DDA33276-E86B-4A6D-AB8C-36867B79099A}" presName="vert1" presStyleCnt="0"/>
      <dgm:spPr/>
    </dgm:pt>
  </dgm:ptLst>
  <dgm:cxnLst>
    <dgm:cxn modelId="{286E1B05-4E8D-4569-B6E1-D3136C2D152B}" type="presOf" srcId="{07678996-4583-4C09-917E-1F9E1D42CCEA}" destId="{77A1FF84-AE5F-4372-B8C3-A9C392A451D8}" srcOrd="0" destOrd="0" presId="urn:microsoft.com/office/officeart/2008/layout/LinedList"/>
    <dgm:cxn modelId="{6B03CB09-64DE-49B3-BBCA-DFAA344E447F}" type="presOf" srcId="{236E7A4C-C0BC-41CA-A9FC-D16195CD91D9}" destId="{A9B51E2C-2188-4ADA-96F5-241EFF23C0CD}" srcOrd="0" destOrd="0" presId="urn:microsoft.com/office/officeart/2008/layout/LinedList"/>
    <dgm:cxn modelId="{401E5636-709B-4084-8C03-39BFD2C518A4}" type="presOf" srcId="{137033D1-2B2E-463D-A368-EC236677EF44}" destId="{32318AF8-D201-479B-8F29-0A6ECC91CF73}" srcOrd="0" destOrd="0" presId="urn:microsoft.com/office/officeart/2008/layout/LinedList"/>
    <dgm:cxn modelId="{4EC19675-9AA0-4768-8168-79F08984CAA7}" srcId="{236E7A4C-C0BC-41CA-A9FC-D16195CD91D9}" destId="{07678996-4583-4C09-917E-1F9E1D42CCEA}" srcOrd="1" destOrd="0" parTransId="{D81457AE-E29F-44B1-B8A8-B129643A37A9}" sibTransId="{BB54176F-D362-4532-8C37-C5826BA27F88}"/>
    <dgm:cxn modelId="{9298A9A3-CC40-4937-9620-85C080E3BB67}" srcId="{236E7A4C-C0BC-41CA-A9FC-D16195CD91D9}" destId="{137033D1-2B2E-463D-A368-EC236677EF44}" srcOrd="0" destOrd="0" parTransId="{2BA36C15-EAC9-4F37-BFE6-1D862278AF97}" sibTransId="{A62DD3DD-08AD-4C50-9F91-3F15FBB3C92E}"/>
    <dgm:cxn modelId="{A9E56FE1-1C3A-4C20-BB9C-4F644D59DD73}" srcId="{236E7A4C-C0BC-41CA-A9FC-D16195CD91D9}" destId="{DDA33276-E86B-4A6D-AB8C-36867B79099A}" srcOrd="2" destOrd="0" parTransId="{4625F758-166F-4DE4-B18C-692801157DEB}" sibTransId="{261DF75F-B3FF-4991-86CF-06508001F543}"/>
    <dgm:cxn modelId="{25B122F2-4425-458A-965E-9E92A60DB9CB}" type="presOf" srcId="{DDA33276-E86B-4A6D-AB8C-36867B79099A}" destId="{DEB15EDB-745F-443A-82F7-DA204FBF2A69}" srcOrd="0" destOrd="0" presId="urn:microsoft.com/office/officeart/2008/layout/LinedList"/>
    <dgm:cxn modelId="{0504A449-A5C0-4E87-9C1D-748A115CE63D}" type="presParOf" srcId="{A9B51E2C-2188-4ADA-96F5-241EFF23C0CD}" destId="{6CDAD36E-1A0E-4881-BC84-EDF092CFD956}" srcOrd="0" destOrd="0" presId="urn:microsoft.com/office/officeart/2008/layout/LinedList"/>
    <dgm:cxn modelId="{6AD1EBC0-89B4-448C-B621-1765731D81FF}" type="presParOf" srcId="{A9B51E2C-2188-4ADA-96F5-241EFF23C0CD}" destId="{92CB7805-1B0F-4ACA-8578-E43F6461E611}" srcOrd="1" destOrd="0" presId="urn:microsoft.com/office/officeart/2008/layout/LinedList"/>
    <dgm:cxn modelId="{D75CBF9C-74DF-4EC2-8646-6A63E1E97430}" type="presParOf" srcId="{92CB7805-1B0F-4ACA-8578-E43F6461E611}" destId="{32318AF8-D201-479B-8F29-0A6ECC91CF73}" srcOrd="0" destOrd="0" presId="urn:microsoft.com/office/officeart/2008/layout/LinedList"/>
    <dgm:cxn modelId="{D2D3812C-BC96-435F-B809-7FC58A4FEEDF}" type="presParOf" srcId="{92CB7805-1B0F-4ACA-8578-E43F6461E611}" destId="{9DE82E63-C4CA-4E3A-9CD8-03D90BEDA115}" srcOrd="1" destOrd="0" presId="urn:microsoft.com/office/officeart/2008/layout/LinedList"/>
    <dgm:cxn modelId="{1D9D77F9-583A-44F8-B35E-141DFCE1D780}" type="presParOf" srcId="{A9B51E2C-2188-4ADA-96F5-241EFF23C0CD}" destId="{6864AA79-33D0-41A5-874E-B4B99B1B3420}" srcOrd="2" destOrd="0" presId="urn:microsoft.com/office/officeart/2008/layout/LinedList"/>
    <dgm:cxn modelId="{20BF3B72-4013-4EC1-BBA1-F1E6E729E5E3}" type="presParOf" srcId="{A9B51E2C-2188-4ADA-96F5-241EFF23C0CD}" destId="{3CD5FCB9-A9C2-4EFF-8481-F8C4FA0480FB}" srcOrd="3" destOrd="0" presId="urn:microsoft.com/office/officeart/2008/layout/LinedList"/>
    <dgm:cxn modelId="{F898D1EA-8565-4F0A-A6EC-FE786C37B07D}" type="presParOf" srcId="{3CD5FCB9-A9C2-4EFF-8481-F8C4FA0480FB}" destId="{77A1FF84-AE5F-4372-B8C3-A9C392A451D8}" srcOrd="0" destOrd="0" presId="urn:microsoft.com/office/officeart/2008/layout/LinedList"/>
    <dgm:cxn modelId="{580800F1-B7E0-46E3-8823-FAFF568CB155}" type="presParOf" srcId="{3CD5FCB9-A9C2-4EFF-8481-F8C4FA0480FB}" destId="{884D51F7-F86E-4E5E-AC30-CAA182E67FFE}" srcOrd="1" destOrd="0" presId="urn:microsoft.com/office/officeart/2008/layout/LinedList"/>
    <dgm:cxn modelId="{CA9C7604-89F0-4103-AA6F-40130E16E619}" type="presParOf" srcId="{A9B51E2C-2188-4ADA-96F5-241EFF23C0CD}" destId="{8767B821-79FF-43CB-9E73-63AF222D1DED}" srcOrd="4" destOrd="0" presId="urn:microsoft.com/office/officeart/2008/layout/LinedList"/>
    <dgm:cxn modelId="{2EBE984E-125B-442B-BC1D-800737AFDAF5}" type="presParOf" srcId="{A9B51E2C-2188-4ADA-96F5-241EFF23C0CD}" destId="{45EA61B0-2524-4752-9635-FAF92152AD3A}" srcOrd="5" destOrd="0" presId="urn:microsoft.com/office/officeart/2008/layout/LinedList"/>
    <dgm:cxn modelId="{A6518138-AE03-403D-A7B7-76FBFD8AFA66}" type="presParOf" srcId="{45EA61B0-2524-4752-9635-FAF92152AD3A}" destId="{DEB15EDB-745F-443A-82F7-DA204FBF2A69}" srcOrd="0" destOrd="0" presId="urn:microsoft.com/office/officeart/2008/layout/LinedList"/>
    <dgm:cxn modelId="{344E241C-55BB-4262-A5EC-3E39EA61D679}" type="presParOf" srcId="{45EA61B0-2524-4752-9635-FAF92152AD3A}" destId="{DD08A911-0F2C-4034-A680-396069D583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AF46F-8D9E-4047-BA90-8531595CA80B}">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ABFF5B-5D0B-424C-85BE-3D73EDFEFDD1}">
      <dsp:nvSpPr>
        <dsp:cNvPr id="0" name=""/>
        <dsp:cNvSpPr/>
      </dsp:nvSpPr>
      <dsp:spPr>
        <a:xfrm>
          <a:off x="0" y="675"/>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Intensive care units</a:t>
          </a:r>
          <a:endParaRPr lang="en-US" sz="2800" kern="1200" dirty="0">
            <a:solidFill>
              <a:srgbClr val="014A8E"/>
            </a:solidFill>
          </a:endParaRPr>
        </a:p>
      </dsp:txBody>
      <dsp:txXfrm>
        <a:off x="0" y="675"/>
        <a:ext cx="5175384" cy="614976"/>
      </dsp:txXfrm>
    </dsp:sp>
    <dsp:sp modelId="{800DF9B8-DEF4-4568-B611-92857FDC31BF}">
      <dsp:nvSpPr>
        <dsp:cNvPr id="0" name=""/>
        <dsp:cNvSpPr/>
      </dsp:nvSpPr>
      <dsp:spPr>
        <a:xfrm>
          <a:off x="0" y="615652"/>
          <a:ext cx="5175384" cy="0"/>
        </a:xfrm>
        <a:prstGeom prst="line">
          <a:avLst/>
        </a:prstGeom>
        <a:solidFill>
          <a:schemeClr val="accent2">
            <a:hueOff val="-181920"/>
            <a:satOff val="-10491"/>
            <a:lumOff val="1078"/>
            <a:alphaOff val="0"/>
          </a:schemeClr>
        </a:solidFill>
        <a:ln w="12700" cap="flat" cmpd="sng" algn="ctr">
          <a:solidFill>
            <a:schemeClr val="accent2">
              <a:hueOff val="-181920"/>
              <a:satOff val="-10491"/>
              <a:lumOff val="1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87F51-C17C-40DA-A603-1C2FA61C6834}">
      <dsp:nvSpPr>
        <dsp:cNvPr id="0" name=""/>
        <dsp:cNvSpPr/>
      </dsp:nvSpPr>
      <dsp:spPr>
        <a:xfrm>
          <a:off x="0" y="615652"/>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Emergency rooms</a:t>
          </a:r>
          <a:endParaRPr lang="en-US" sz="2800" kern="1200" dirty="0">
            <a:solidFill>
              <a:srgbClr val="014A8E"/>
            </a:solidFill>
          </a:endParaRPr>
        </a:p>
      </dsp:txBody>
      <dsp:txXfrm>
        <a:off x="0" y="615652"/>
        <a:ext cx="5175384" cy="614976"/>
      </dsp:txXfrm>
    </dsp:sp>
    <dsp:sp modelId="{080665AB-301D-4D92-A397-357FA0455AEB}">
      <dsp:nvSpPr>
        <dsp:cNvPr id="0" name=""/>
        <dsp:cNvSpPr/>
      </dsp:nvSpPr>
      <dsp:spPr>
        <a:xfrm>
          <a:off x="0" y="1230628"/>
          <a:ext cx="517538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A4EFB-9B7E-4E7A-8DF7-978D977FFD23}">
      <dsp:nvSpPr>
        <dsp:cNvPr id="0" name=""/>
        <dsp:cNvSpPr/>
      </dsp:nvSpPr>
      <dsp:spPr>
        <a:xfrm>
          <a:off x="0" y="1230628"/>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Primary care clinics</a:t>
          </a:r>
          <a:endParaRPr lang="en-US" sz="2800" kern="1200" dirty="0">
            <a:solidFill>
              <a:srgbClr val="014A8E"/>
            </a:solidFill>
          </a:endParaRPr>
        </a:p>
      </dsp:txBody>
      <dsp:txXfrm>
        <a:off x="0" y="1230628"/>
        <a:ext cx="5175384" cy="614976"/>
      </dsp:txXfrm>
    </dsp:sp>
    <dsp:sp modelId="{7581A6FF-4CC5-42AC-8300-49AF232889EE}">
      <dsp:nvSpPr>
        <dsp:cNvPr id="0" name=""/>
        <dsp:cNvSpPr/>
      </dsp:nvSpPr>
      <dsp:spPr>
        <a:xfrm>
          <a:off x="0" y="1845605"/>
          <a:ext cx="5175384" cy="0"/>
        </a:xfrm>
        <a:prstGeom prst="line">
          <a:avLst/>
        </a:prstGeom>
        <a:solidFill>
          <a:schemeClr val="accent2">
            <a:hueOff val="-545761"/>
            <a:satOff val="-31473"/>
            <a:lumOff val="3235"/>
            <a:alphaOff val="0"/>
          </a:schemeClr>
        </a:solidFill>
        <a:ln w="12700" cap="flat" cmpd="sng" algn="ctr">
          <a:solidFill>
            <a:schemeClr val="accent2">
              <a:hueOff val="-545761"/>
              <a:satOff val="-31473"/>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FE515-8434-4EF7-9F50-F259513DB4EC}">
      <dsp:nvSpPr>
        <dsp:cNvPr id="0" name=""/>
        <dsp:cNvSpPr/>
      </dsp:nvSpPr>
      <dsp:spPr>
        <a:xfrm>
          <a:off x="0" y="1845605"/>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Diagnostic labs</a:t>
          </a:r>
          <a:endParaRPr lang="en-US" sz="2800" kern="1200" dirty="0">
            <a:solidFill>
              <a:srgbClr val="014A8E"/>
            </a:solidFill>
          </a:endParaRPr>
        </a:p>
      </dsp:txBody>
      <dsp:txXfrm>
        <a:off x="0" y="1845605"/>
        <a:ext cx="5175384" cy="614976"/>
      </dsp:txXfrm>
    </dsp:sp>
    <dsp:sp modelId="{0EB2DB93-0516-4F7F-B57E-B4D056936A79}">
      <dsp:nvSpPr>
        <dsp:cNvPr id="0" name=""/>
        <dsp:cNvSpPr/>
      </dsp:nvSpPr>
      <dsp:spPr>
        <a:xfrm>
          <a:off x="0" y="2460582"/>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AD336-01F6-4927-9B84-A16C22C9CD6E}">
      <dsp:nvSpPr>
        <dsp:cNvPr id="0" name=""/>
        <dsp:cNvSpPr/>
      </dsp:nvSpPr>
      <dsp:spPr>
        <a:xfrm>
          <a:off x="0" y="2460582"/>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Operating rooms</a:t>
          </a:r>
          <a:endParaRPr lang="en-US" sz="2800" kern="1200" dirty="0">
            <a:solidFill>
              <a:srgbClr val="014A8E"/>
            </a:solidFill>
          </a:endParaRPr>
        </a:p>
      </dsp:txBody>
      <dsp:txXfrm>
        <a:off x="0" y="2460582"/>
        <a:ext cx="5175384" cy="614976"/>
      </dsp:txXfrm>
    </dsp:sp>
    <dsp:sp modelId="{9475710C-8E5A-418A-843E-A36CE8E7B97B}">
      <dsp:nvSpPr>
        <dsp:cNvPr id="0" name=""/>
        <dsp:cNvSpPr/>
      </dsp:nvSpPr>
      <dsp:spPr>
        <a:xfrm>
          <a:off x="0" y="3075558"/>
          <a:ext cx="5175384" cy="0"/>
        </a:xfrm>
        <a:prstGeom prst="line">
          <a:avLst/>
        </a:prstGeom>
        <a:solidFill>
          <a:schemeClr val="accent2">
            <a:hueOff val="-909602"/>
            <a:satOff val="-52455"/>
            <a:lumOff val="5392"/>
            <a:alphaOff val="0"/>
          </a:schemeClr>
        </a:solidFill>
        <a:ln w="12700" cap="flat" cmpd="sng" algn="ctr">
          <a:solidFill>
            <a:schemeClr val="accent2">
              <a:hueOff val="-909602"/>
              <a:satOff val="-52455"/>
              <a:lumOff val="5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C721E-C7C0-4560-9F00-F49720838B3F}">
      <dsp:nvSpPr>
        <dsp:cNvPr id="0" name=""/>
        <dsp:cNvSpPr/>
      </dsp:nvSpPr>
      <dsp:spPr>
        <a:xfrm>
          <a:off x="0" y="3075558"/>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Sleep labs</a:t>
          </a:r>
          <a:endParaRPr lang="en-US" sz="2800" kern="1200" dirty="0">
            <a:solidFill>
              <a:srgbClr val="014A8E"/>
            </a:solidFill>
          </a:endParaRPr>
        </a:p>
      </dsp:txBody>
      <dsp:txXfrm>
        <a:off x="0" y="3075558"/>
        <a:ext cx="5175384" cy="614976"/>
      </dsp:txXfrm>
    </dsp:sp>
    <dsp:sp modelId="{A46D98A9-EFF4-4E10-A117-4034E6DEE2ED}">
      <dsp:nvSpPr>
        <dsp:cNvPr id="0" name=""/>
        <dsp:cNvSpPr/>
      </dsp:nvSpPr>
      <dsp:spPr>
        <a:xfrm>
          <a:off x="0" y="3690535"/>
          <a:ext cx="517538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66D16-B6CA-4B72-A720-8E30D354871B}">
      <dsp:nvSpPr>
        <dsp:cNvPr id="0" name=""/>
        <dsp:cNvSpPr/>
      </dsp:nvSpPr>
      <dsp:spPr>
        <a:xfrm>
          <a:off x="0" y="3690535"/>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Non-urgent care hospital units</a:t>
          </a:r>
          <a:endParaRPr lang="en-US" sz="2800" kern="1200" dirty="0">
            <a:solidFill>
              <a:srgbClr val="014A8E"/>
            </a:solidFill>
          </a:endParaRPr>
        </a:p>
      </dsp:txBody>
      <dsp:txXfrm>
        <a:off x="0" y="3690535"/>
        <a:ext cx="5175384" cy="614976"/>
      </dsp:txXfrm>
    </dsp:sp>
    <dsp:sp modelId="{5F10AF16-C434-4024-8409-A25B2F2F3554}">
      <dsp:nvSpPr>
        <dsp:cNvPr id="0" name=""/>
        <dsp:cNvSpPr/>
      </dsp:nvSpPr>
      <dsp:spPr>
        <a:xfrm>
          <a:off x="0" y="4305512"/>
          <a:ext cx="5175384" cy="0"/>
        </a:xfrm>
        <a:prstGeom prst="line">
          <a:avLst/>
        </a:prstGeom>
        <a:solidFill>
          <a:schemeClr val="accent2">
            <a:hueOff val="-1273443"/>
            <a:satOff val="-73437"/>
            <a:lumOff val="7549"/>
            <a:alphaOff val="0"/>
          </a:schemeClr>
        </a:solidFill>
        <a:ln w="12700" cap="flat" cmpd="sng" algn="ctr">
          <a:solidFill>
            <a:schemeClr val="accent2">
              <a:hueOff val="-1273443"/>
              <a:satOff val="-73437"/>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508A4-9FFC-4E6D-B197-D5E23E0E2458}">
      <dsp:nvSpPr>
        <dsp:cNvPr id="0" name=""/>
        <dsp:cNvSpPr/>
      </dsp:nvSpPr>
      <dsp:spPr>
        <a:xfrm>
          <a:off x="0" y="4305512"/>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014A8E"/>
              </a:solidFill>
            </a:rPr>
            <a:t>Community care settings</a:t>
          </a:r>
          <a:endParaRPr lang="en-US" sz="2800" kern="1200" dirty="0">
            <a:solidFill>
              <a:srgbClr val="014A8E"/>
            </a:solidFill>
          </a:endParaRPr>
        </a:p>
      </dsp:txBody>
      <dsp:txXfrm>
        <a:off x="0" y="4305512"/>
        <a:ext cx="5175384" cy="614976"/>
      </dsp:txXfrm>
    </dsp:sp>
    <dsp:sp modelId="{851EEFE8-FBDC-4DB8-9F84-40597E474F82}">
      <dsp:nvSpPr>
        <dsp:cNvPr id="0" name=""/>
        <dsp:cNvSpPr/>
      </dsp:nvSpPr>
      <dsp:spPr>
        <a:xfrm>
          <a:off x="0" y="4920488"/>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4BCB5-69A2-42EC-BAB2-61280A81CC2C}">
      <dsp:nvSpPr>
        <dsp:cNvPr id="0" name=""/>
        <dsp:cNvSpPr/>
      </dsp:nvSpPr>
      <dsp:spPr>
        <a:xfrm>
          <a:off x="0" y="4920488"/>
          <a:ext cx="5175384"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solidFill>
              <a:srgbClr val="014A8E"/>
            </a:solidFill>
          </a:endParaRPr>
        </a:p>
      </dsp:txBody>
      <dsp:txXfrm>
        <a:off x="0" y="4920488"/>
        <a:ext cx="5175384" cy="614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5ED5E-B02C-4AF0-901D-ECBF7A179E20}">
      <dsp:nvSpPr>
        <dsp:cNvPr id="0" name=""/>
        <dsp:cNvSpPr/>
      </dsp:nvSpPr>
      <dsp:spPr>
        <a:xfrm>
          <a:off x="0" y="0"/>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3B4C21FD-A887-480F-A825-704660F9167A}">
      <dsp:nvSpPr>
        <dsp:cNvPr id="0" name=""/>
        <dsp:cNvSpPr/>
      </dsp:nvSpPr>
      <dsp:spPr>
        <a:xfrm>
          <a:off x="229633" y="236082"/>
          <a:ext cx="417514" cy="417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FE8D06-3D31-490F-BFF7-DFA61D8A7CF9}">
      <dsp:nvSpPr>
        <dsp:cNvPr id="0" name=""/>
        <dsp:cNvSpPr/>
      </dsp:nvSpPr>
      <dsp:spPr>
        <a:xfrm>
          <a:off x="876780" y="65280"/>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Assess patients, perform medical tests and provide a variety of treatments for cardiopulmonary disease</a:t>
          </a:r>
          <a:endParaRPr lang="en-US" sz="2000" kern="1200" dirty="0"/>
        </a:p>
      </dsp:txBody>
      <dsp:txXfrm>
        <a:off x="876780" y="65280"/>
        <a:ext cx="7479686" cy="648290"/>
      </dsp:txXfrm>
    </dsp:sp>
    <dsp:sp modelId="{C041C088-5E54-4FFF-B3C4-60F414065622}">
      <dsp:nvSpPr>
        <dsp:cNvPr id="0" name=""/>
        <dsp:cNvSpPr/>
      </dsp:nvSpPr>
      <dsp:spPr>
        <a:xfrm>
          <a:off x="0" y="1020108"/>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1B868C79-CD48-40C3-ADC2-74C276568929}">
      <dsp:nvSpPr>
        <dsp:cNvPr id="0" name=""/>
        <dsp:cNvSpPr/>
      </dsp:nvSpPr>
      <dsp:spPr>
        <a:xfrm>
          <a:off x="229633" y="1190909"/>
          <a:ext cx="417514" cy="417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CB3FBA-5EEA-4F9C-83F5-9716FF849664}">
      <dsp:nvSpPr>
        <dsp:cNvPr id="0" name=""/>
        <dsp:cNvSpPr/>
      </dsp:nvSpPr>
      <dsp:spPr>
        <a:xfrm>
          <a:off x="890697" y="1098168"/>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Educate patients about lung health and the use of their breathing medications and devices to manage their own care</a:t>
          </a:r>
          <a:endParaRPr lang="en-US" sz="2000" kern="1200" dirty="0"/>
        </a:p>
      </dsp:txBody>
      <dsp:txXfrm>
        <a:off x="890697" y="1098168"/>
        <a:ext cx="7479686" cy="648290"/>
      </dsp:txXfrm>
    </dsp:sp>
    <dsp:sp modelId="{7B5819BD-DE5F-499A-8CC1-D36DBAB995DE}">
      <dsp:nvSpPr>
        <dsp:cNvPr id="0" name=""/>
        <dsp:cNvSpPr/>
      </dsp:nvSpPr>
      <dsp:spPr>
        <a:xfrm>
          <a:off x="0" y="1974935"/>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B7C235F3-F5C2-4727-B989-6BA835BB0B04}">
      <dsp:nvSpPr>
        <dsp:cNvPr id="0" name=""/>
        <dsp:cNvSpPr/>
      </dsp:nvSpPr>
      <dsp:spPr>
        <a:xfrm>
          <a:off x="229633" y="2145737"/>
          <a:ext cx="417514" cy="417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9A2BB0-704C-49D6-A3C4-46CFA64CBA0A}">
      <dsp:nvSpPr>
        <dsp:cNvPr id="0" name=""/>
        <dsp:cNvSpPr/>
      </dsp:nvSpPr>
      <dsp:spPr>
        <a:xfrm>
          <a:off x="890697" y="2076532"/>
          <a:ext cx="7479686" cy="589665"/>
        </a:xfrm>
        <a:prstGeom prst="rect">
          <a:avLst/>
        </a:prstGeom>
        <a:solidFill>
          <a:srgbClr val="00A9A6"/>
        </a:solid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Provide airway and breathing support to patients in hospitals, clinics, the community and patients’ homes</a:t>
          </a:r>
          <a:endParaRPr lang="en-US" sz="2000" kern="1200" dirty="0"/>
        </a:p>
      </dsp:txBody>
      <dsp:txXfrm>
        <a:off x="890697" y="2076532"/>
        <a:ext cx="7479686" cy="589665"/>
      </dsp:txXfrm>
    </dsp:sp>
    <dsp:sp modelId="{A28746F2-8BEB-46F7-AE79-906E96E7F44F}">
      <dsp:nvSpPr>
        <dsp:cNvPr id="0" name=""/>
        <dsp:cNvSpPr/>
      </dsp:nvSpPr>
      <dsp:spPr>
        <a:xfrm>
          <a:off x="0" y="2929763"/>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017A1BAC-FC6A-4E2D-B062-A6D8A7082829}">
      <dsp:nvSpPr>
        <dsp:cNvPr id="0" name=""/>
        <dsp:cNvSpPr/>
      </dsp:nvSpPr>
      <dsp:spPr>
        <a:xfrm>
          <a:off x="229633" y="3100564"/>
          <a:ext cx="417514" cy="417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79A32-58DF-4F57-BF8F-1C91D6BB32CC}">
      <dsp:nvSpPr>
        <dsp:cNvPr id="0" name=""/>
        <dsp:cNvSpPr/>
      </dsp:nvSpPr>
      <dsp:spPr>
        <a:xfrm>
          <a:off x="890697" y="2996666"/>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Participate in research that helps improve healthcare and quality of life</a:t>
          </a:r>
          <a:endParaRPr lang="en-US" sz="2000" kern="1200" dirty="0"/>
        </a:p>
      </dsp:txBody>
      <dsp:txXfrm>
        <a:off x="890697" y="2996666"/>
        <a:ext cx="7479686" cy="648290"/>
      </dsp:txXfrm>
    </dsp:sp>
    <dsp:sp modelId="{99C34D93-D397-4411-A219-4B0D113C0623}">
      <dsp:nvSpPr>
        <dsp:cNvPr id="0" name=""/>
        <dsp:cNvSpPr/>
      </dsp:nvSpPr>
      <dsp:spPr>
        <a:xfrm>
          <a:off x="0" y="3884590"/>
          <a:ext cx="8370384" cy="759117"/>
        </a:xfrm>
        <a:prstGeom prst="roundRect">
          <a:avLst>
            <a:gd name="adj" fmla="val 10000"/>
          </a:avLst>
        </a:prstGeom>
        <a:solidFill>
          <a:srgbClr val="00A9A6"/>
        </a:solidFill>
        <a:ln>
          <a:solidFill>
            <a:schemeClr val="accent1">
              <a:shade val="15000"/>
            </a:schemeClr>
          </a:solidFill>
        </a:ln>
        <a:effectLst/>
      </dsp:spPr>
      <dsp:style>
        <a:lnRef idx="0">
          <a:scrgbClr r="0" g="0" b="0"/>
        </a:lnRef>
        <a:fillRef idx="1">
          <a:scrgbClr r="0" g="0" b="0"/>
        </a:fillRef>
        <a:effectRef idx="0">
          <a:scrgbClr r="0" g="0" b="0"/>
        </a:effectRef>
        <a:fontRef idx="minor"/>
      </dsp:style>
    </dsp:sp>
    <dsp:sp modelId="{8CC9D7CC-6758-4914-A742-E2D3FB46ABDD}">
      <dsp:nvSpPr>
        <dsp:cNvPr id="0" name=""/>
        <dsp:cNvSpPr/>
      </dsp:nvSpPr>
      <dsp:spPr>
        <a:xfrm>
          <a:off x="229633" y="4055392"/>
          <a:ext cx="417514" cy="4175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3330-2EC0-4AE3-9446-B142298AA936}">
      <dsp:nvSpPr>
        <dsp:cNvPr id="0" name=""/>
        <dsp:cNvSpPr/>
      </dsp:nvSpPr>
      <dsp:spPr>
        <a:xfrm>
          <a:off x="890697" y="3929193"/>
          <a:ext cx="7479686" cy="648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11" tIns="68611" rIns="68611" bIns="68611" numCol="1" spcCol="1270" anchor="ctr" anchorCtr="0">
          <a:noAutofit/>
        </a:bodyPr>
        <a:lstStyle/>
        <a:p>
          <a:pPr marL="0" lvl="0" indent="0" algn="l" defTabSz="889000">
            <a:lnSpc>
              <a:spcPct val="100000"/>
            </a:lnSpc>
            <a:spcBef>
              <a:spcPct val="0"/>
            </a:spcBef>
            <a:spcAft>
              <a:spcPct val="35000"/>
            </a:spcAft>
            <a:buNone/>
          </a:pPr>
          <a:r>
            <a:rPr lang="en-US" sz="2000" b="1" kern="1200" dirty="0"/>
            <a:t>Advise government and decision makers on aspects of respiratory care</a:t>
          </a:r>
          <a:endParaRPr lang="en-US" sz="2000" kern="1200" dirty="0"/>
        </a:p>
      </dsp:txBody>
      <dsp:txXfrm>
        <a:off x="890697" y="3929193"/>
        <a:ext cx="7479686" cy="648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AD36E-1A0E-4881-BC84-EDF092CFD956}">
      <dsp:nvSpPr>
        <dsp:cNvPr id="0" name=""/>
        <dsp:cNvSpPr/>
      </dsp:nvSpPr>
      <dsp:spPr>
        <a:xfrm>
          <a:off x="0" y="2703"/>
          <a:ext cx="579117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18AF8-D201-479B-8F29-0A6ECC91CF73}">
      <dsp:nvSpPr>
        <dsp:cNvPr id="0" name=""/>
        <dsp:cNvSpPr/>
      </dsp:nvSpPr>
      <dsp:spPr>
        <a:xfrm>
          <a:off x="0" y="2703"/>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Data from the federal government and the Canadian Society of Respiratory Therapists indicate a </a:t>
          </a:r>
          <a:r>
            <a:rPr lang="en-US" sz="2800" u="sng" kern="1200" dirty="0">
              <a:solidFill>
                <a:srgbClr val="014A8E"/>
              </a:solidFill>
            </a:rPr>
            <a:t>strong</a:t>
          </a:r>
          <a:r>
            <a:rPr lang="en-US" sz="2800" kern="1200" dirty="0">
              <a:solidFill>
                <a:srgbClr val="014A8E"/>
              </a:solidFill>
            </a:rPr>
            <a:t> need for RTs in the next few years!</a:t>
          </a:r>
        </a:p>
      </dsp:txBody>
      <dsp:txXfrm>
        <a:off x="0" y="2703"/>
        <a:ext cx="5791177" cy="1843578"/>
      </dsp:txXfrm>
    </dsp:sp>
    <dsp:sp modelId="{6864AA79-33D0-41A5-874E-B4B99B1B3420}">
      <dsp:nvSpPr>
        <dsp:cNvPr id="0" name=""/>
        <dsp:cNvSpPr/>
      </dsp:nvSpPr>
      <dsp:spPr>
        <a:xfrm>
          <a:off x="0" y="1846281"/>
          <a:ext cx="579117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1FF84-AE5F-4372-B8C3-A9C392A451D8}">
      <dsp:nvSpPr>
        <dsp:cNvPr id="0" name=""/>
        <dsp:cNvSpPr/>
      </dsp:nvSpPr>
      <dsp:spPr>
        <a:xfrm>
          <a:off x="0" y="1846281"/>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RTs can move from one province and work in another, but a provincial license to practice is required in most provinces.</a:t>
          </a:r>
        </a:p>
      </dsp:txBody>
      <dsp:txXfrm>
        <a:off x="0" y="1846281"/>
        <a:ext cx="5791177" cy="1843578"/>
      </dsp:txXfrm>
    </dsp:sp>
    <dsp:sp modelId="{8767B821-79FF-43CB-9E73-63AF222D1DED}">
      <dsp:nvSpPr>
        <dsp:cNvPr id="0" name=""/>
        <dsp:cNvSpPr/>
      </dsp:nvSpPr>
      <dsp:spPr>
        <a:xfrm>
          <a:off x="0" y="3689859"/>
          <a:ext cx="579117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B15EDB-745F-443A-82F7-DA204FBF2A69}">
      <dsp:nvSpPr>
        <dsp:cNvPr id="0" name=""/>
        <dsp:cNvSpPr/>
      </dsp:nvSpPr>
      <dsp:spPr>
        <a:xfrm>
          <a:off x="0" y="3689859"/>
          <a:ext cx="5791177"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014A8E"/>
              </a:solidFill>
            </a:rPr>
            <a:t>The Canadian RRT credential is well-respected internationally.</a:t>
          </a:r>
        </a:p>
      </dsp:txBody>
      <dsp:txXfrm>
        <a:off x="0" y="3689859"/>
        <a:ext cx="5791177"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29DF-65EA-459C-82B5-04CA363DB93D}" type="datetimeFigureOut">
              <a:rPr lang="en-CA" smtClean="0"/>
              <a:t>2023-08-31</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FEC38-6D6E-4035-A84F-A645E1E9AA84}" type="slidenum">
              <a:rPr lang="en-CA" smtClean="0"/>
              <a:t>‹#›</a:t>
            </a:fld>
            <a:endParaRPr lang="en-CA" dirty="0"/>
          </a:p>
        </p:txBody>
      </p:sp>
    </p:spTree>
    <p:extLst>
      <p:ext uri="{BB962C8B-B14F-4D97-AF65-F5344CB8AC3E}">
        <p14:creationId xmlns:p14="http://schemas.microsoft.com/office/powerpoint/2010/main" val="394000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slide deck is distributed under the terms of the Creative Commons Attribution Non-Commercial License, which permits reuse, distribution and reproduction of the presentation without modifications, provided that the original work is properly cited and the reuse is restricted to noncommercial purposes.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notes and suggestions for the speaker accompanying these slides. They are not a script, however. There is a 45-second video on the second to last slide. If you hover over it while in Slide Show mode, you can play it. You will need an internet connection to do this. </a:t>
            </a:r>
          </a:p>
          <a:p>
            <a:endParaRPr lang="en-US" dirty="0"/>
          </a:p>
          <a:p>
            <a:r>
              <a:rPr lang="en-US" dirty="0"/>
              <a:t>This presentation is a short intro to RT. We have aimed to make this accessible for the middle/high school audience and public to provide them with introductory information on the profession.</a:t>
            </a:r>
          </a:p>
          <a:p>
            <a:endParaRPr lang="en-US" dirty="0"/>
          </a:p>
          <a:p>
            <a:r>
              <a:rPr lang="en-US" dirty="0"/>
              <a:t>We encourage you to also bring equipment or other visuals with you. This could be as simple as a stethoscope, oxygen masks and cannula, inhalers, and/or pulse ox, to more elaborate equipment like an intubation mannequin, spirometer and associated supplies. Of course, what you bring with you depends on what you have access to from your site. </a:t>
            </a:r>
          </a:p>
          <a:p>
            <a:endParaRPr lang="en-US" dirty="0"/>
          </a:p>
          <a:p>
            <a:r>
              <a:rPr lang="en-US" dirty="0"/>
              <a:t>If you use these slides, please let us know how it went! Send us an email and tell us about your event: csrt@csrt.com. </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1</a:t>
            </a:fld>
            <a:endParaRPr lang="en-CA" dirty="0"/>
          </a:p>
        </p:txBody>
      </p:sp>
    </p:spTree>
    <p:extLst>
      <p:ext uri="{BB962C8B-B14F-4D97-AF65-F5344CB8AC3E}">
        <p14:creationId xmlns:p14="http://schemas.microsoft.com/office/powerpoint/2010/main" val="28191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overview statements about RTs. Use your experience to expand on them if you wish. </a:t>
            </a:r>
            <a:r>
              <a:rPr lang="en-US"/>
              <a:t>Things to consider mentioning:</a:t>
            </a:r>
            <a:endParaRPr lang="en-US" dirty="0"/>
          </a:p>
          <a:p>
            <a:pPr marL="171450" indent="-171450">
              <a:buFont typeface="Arial" panose="020B0604020202020204" pitchFamily="34" charset="0"/>
              <a:buChar char="•"/>
            </a:pPr>
            <a:r>
              <a:rPr lang="en-CA" dirty="0"/>
              <a:t>Tell a story about a time you intervened in a way that other healthcare professionals couldn’t. For example: </a:t>
            </a:r>
          </a:p>
          <a:p>
            <a:pPr marL="628650" lvl="1" indent="-171450">
              <a:buFont typeface="Arial" panose="020B0604020202020204" pitchFamily="34" charset="0"/>
              <a:buChar char="•"/>
            </a:pPr>
            <a:r>
              <a:rPr lang="en-CA" dirty="0"/>
              <a:t>Did you get a difficult airway? </a:t>
            </a:r>
          </a:p>
          <a:p>
            <a:pPr marL="628650" lvl="1" indent="-171450">
              <a:buFont typeface="Arial" panose="020B0604020202020204" pitchFamily="34" charset="0"/>
              <a:buChar char="•"/>
            </a:pPr>
            <a:r>
              <a:rPr lang="en-CA" dirty="0"/>
              <a:t>Have you had a breakthrough moment with a patient where they told you that they finally understand when to use their medications? </a:t>
            </a:r>
          </a:p>
          <a:p>
            <a:pPr marL="628650" lvl="1" indent="-171450">
              <a:buFont typeface="Arial" panose="020B0604020202020204" pitchFamily="34" charset="0"/>
              <a:buChar char="•"/>
            </a:pPr>
            <a:r>
              <a:rPr lang="en-CA" dirty="0"/>
              <a:t>Were you able to help mobilize a patient in ICU or manage the airway and ventilator circuit so that a parent could hold their newborn who required ventilation? </a:t>
            </a:r>
          </a:p>
          <a:p>
            <a:pPr marL="628650" lvl="1" indent="-171450">
              <a:buFont typeface="Arial" panose="020B0604020202020204" pitchFamily="34" charset="0"/>
              <a:buChar char="•"/>
            </a:pPr>
            <a:r>
              <a:rPr lang="en-CA" dirty="0"/>
              <a:t>Did you help get a patient with complex respiratory needs back into their home?</a:t>
            </a:r>
          </a:p>
          <a:p>
            <a:pPr marL="628650" lvl="1" indent="-171450">
              <a:buFont typeface="Arial" panose="020B0604020202020204" pitchFamily="34" charset="0"/>
              <a:buChar char="•"/>
            </a:pPr>
            <a:r>
              <a:rPr lang="en-CA" dirty="0"/>
              <a:t>Etc….</a:t>
            </a:r>
            <a:endParaRPr lang="en-US" dirty="0"/>
          </a:p>
          <a:p>
            <a:pPr marL="171450" indent="-171450">
              <a:buFont typeface="Arial" panose="020B0604020202020204" pitchFamily="34" charset="0"/>
              <a:buChar char="•"/>
            </a:pPr>
            <a:r>
              <a:rPr lang="en-US" dirty="0"/>
              <a:t>Talk about how RTs work within the larger healthcare team: RTs work alongside doctors, nurses, physiotherapists, pharmacists, etc., with each using their expertise to provide safe, effective care, although they aren’t normally all seeing the patient at the same time. </a:t>
            </a:r>
          </a:p>
          <a:p>
            <a:pPr marL="171450" indent="-171450">
              <a:buFont typeface="Arial" panose="020B0604020202020204" pitchFamily="34" charset="0"/>
              <a:buChar char="•"/>
            </a:pPr>
            <a:r>
              <a:rPr lang="en-US" dirty="0"/>
              <a:t>Talk about the level of independence or autonomy RTs have based on your experience.</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2</a:t>
            </a:fld>
            <a:endParaRPr lang="en-CA" dirty="0"/>
          </a:p>
        </p:txBody>
      </p:sp>
    </p:spTree>
    <p:extLst>
      <p:ext uri="{BB962C8B-B14F-4D97-AF65-F5344CB8AC3E}">
        <p14:creationId xmlns:p14="http://schemas.microsoft.com/office/powerpoint/2010/main" val="231640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does not encompass all of the areas where RTs work, but captures the most common settings where RTs work and those that we get asked most about from people wanting to learn more about the profession. You can also mention other areas too: equipment and pharmaceutical manufacturers, associations and regulatory colleges, management roles, research, entry to practice education….</a:t>
            </a:r>
          </a:p>
          <a:p>
            <a:endParaRPr lang="en-US" dirty="0"/>
          </a:p>
          <a:p>
            <a:r>
              <a:rPr lang="en-US" dirty="0"/>
              <a:t>Things to consider mentioning:</a:t>
            </a:r>
          </a:p>
          <a:p>
            <a:endParaRPr lang="en-US" dirty="0"/>
          </a:p>
          <a:p>
            <a:pPr marL="171450" indent="-171450">
              <a:buFont typeface="Arial" panose="020B0604020202020204" pitchFamily="34" charset="0"/>
              <a:buChar char="•"/>
            </a:pPr>
            <a:r>
              <a:rPr lang="en-CA" dirty="0"/>
              <a:t>Share your RT story with the audience – where do you work or where have you worked?</a:t>
            </a:r>
          </a:p>
          <a:p>
            <a:pPr marL="171450" indent="-171450">
              <a:buFont typeface="Arial" panose="020B0604020202020204" pitchFamily="34" charset="0"/>
              <a:buChar char="•"/>
            </a:pPr>
            <a:r>
              <a:rPr lang="en-CA" dirty="0"/>
              <a:t>How essential RTs were throughout the pandemic (l</a:t>
            </a:r>
            <a:r>
              <a:rPr lang="en-US" sz="1800" b="0" i="0" u="none" strike="noStrike" baseline="0" dirty="0">
                <a:latin typeface="Calibri" panose="020F0502020204030204" pitchFamily="34" charset="0"/>
              </a:rPr>
              <a:t>ife-saving treatments such as oxygen therapy or the insertion of airways and mechanical ventilation for patients no longer able to breathe </a:t>
            </a:r>
            <a:r>
              <a:rPr lang="en-US" sz="1800" b="0" i="0" u="none" strike="noStrike" baseline="0">
                <a:latin typeface="Calibri" panose="020F0502020204030204" pitchFamily="34" charset="0"/>
              </a:rPr>
              <a:t>for themselves). </a:t>
            </a:r>
            <a:r>
              <a:rPr lang="en-US" sz="1800" b="0" i="0" u="none" strike="noStrike" baseline="0" dirty="0">
                <a:latin typeface="Calibri" panose="020F0502020204030204" pitchFamily="34" charset="0"/>
              </a:rPr>
              <a:t>Respiratory therapists were on the frontlines in all communities, providing care to Canadians in hospitals, in their homes, and virtually. They also worked in vaccination clinics. </a:t>
            </a:r>
          </a:p>
          <a:p>
            <a:endParaRPr lang="en-US" sz="1800" b="0" i="0" u="none" strike="noStrike" baseline="0" dirty="0">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3</a:t>
            </a:fld>
            <a:endParaRPr lang="en-CA" dirty="0"/>
          </a:p>
        </p:txBody>
      </p:sp>
    </p:spTree>
    <p:extLst>
      <p:ext uri="{BB962C8B-B14F-4D97-AF65-F5344CB8AC3E}">
        <p14:creationId xmlns:p14="http://schemas.microsoft.com/office/powerpoint/2010/main" val="193212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broad statements about what RTs do. Consider expanding on each or describing your typical shift.</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4</a:t>
            </a:fld>
            <a:endParaRPr lang="en-CA" dirty="0"/>
          </a:p>
        </p:txBody>
      </p:sp>
    </p:spTree>
    <p:extLst>
      <p:ext uri="{BB962C8B-B14F-4D97-AF65-F5344CB8AC3E}">
        <p14:creationId xmlns:p14="http://schemas.microsoft.com/office/powerpoint/2010/main" val="373455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generic photos of what RTs do:</a:t>
            </a:r>
          </a:p>
          <a:p>
            <a:pPr marL="171450" indent="-171450">
              <a:buFont typeface="Arial" panose="020B0604020202020204" pitchFamily="34" charset="0"/>
              <a:buChar char="•"/>
            </a:pPr>
            <a:r>
              <a:rPr lang="en-US" dirty="0"/>
              <a:t>Overflow ICU care during COVID-19 pandemic</a:t>
            </a:r>
          </a:p>
          <a:p>
            <a:pPr marL="171450" indent="-171450">
              <a:buFont typeface="Arial" panose="020B0604020202020204" pitchFamily="34" charset="0"/>
              <a:buChar char="•"/>
            </a:pPr>
            <a:r>
              <a:rPr lang="en-US" dirty="0"/>
              <a:t>Patient education</a:t>
            </a:r>
          </a:p>
          <a:p>
            <a:pPr marL="171450" indent="-171450">
              <a:buFont typeface="Arial" panose="020B0604020202020204" pitchFamily="34" charset="0"/>
              <a:buChar char="•"/>
            </a:pPr>
            <a:r>
              <a:rPr lang="en-US" dirty="0"/>
              <a:t>Resuscitation Prep</a:t>
            </a:r>
          </a:p>
          <a:p>
            <a:pPr marL="171450" indent="-171450">
              <a:buFont typeface="Arial" panose="020B0604020202020204" pitchFamily="34" charset="0"/>
              <a:buChar char="•"/>
            </a:pPr>
            <a:r>
              <a:rPr lang="en-US" dirty="0"/>
              <a:t>Anesthesia assistance</a:t>
            </a:r>
          </a:p>
          <a:p>
            <a:endParaRPr lang="en-US" dirty="0"/>
          </a:p>
          <a:p>
            <a:r>
              <a:rPr lang="en-US" dirty="0"/>
              <a:t>Speak to your experience: Where specifically do you work? What else have you done as an RT?</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5</a:t>
            </a:fld>
            <a:endParaRPr lang="en-CA" dirty="0"/>
          </a:p>
        </p:txBody>
      </p:sp>
    </p:spTree>
    <p:extLst>
      <p:ext uri="{BB962C8B-B14F-4D97-AF65-F5344CB8AC3E}">
        <p14:creationId xmlns:p14="http://schemas.microsoft.com/office/powerpoint/2010/main" val="144091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finding out about your local program and letting the audience know about it. Or, tell them about your education to become an RT. </a:t>
            </a:r>
          </a:p>
          <a:p>
            <a:endParaRPr lang="en-US" dirty="0"/>
          </a:p>
          <a:p>
            <a:r>
              <a:rPr lang="en-US" dirty="0"/>
              <a:t>Different RT programs have different admissions requirements, so encourage the audience to check college/university websites to find out more.</a:t>
            </a:r>
          </a:p>
          <a:p>
            <a:endParaRPr lang="en-US" dirty="0"/>
          </a:p>
          <a:p>
            <a:r>
              <a:rPr lang="en-US" dirty="0"/>
              <a:t>Typically, students complete theory and labs before an extensive clinical education component. Each RT program is a bit different (some may have some clinical experiences in the first year, for example), but accredited programs meet educational standards for RT. A list of accredited programs is available online through Accreditation Canada, but most audiences will not ask about this specific a detail. And, there is more information about this on the CSRT website at the QR code at the end of this slide deck.</a:t>
            </a:r>
          </a:p>
          <a:p>
            <a:endParaRPr lang="en-US" dirty="0"/>
          </a:p>
          <a:p>
            <a:r>
              <a:rPr lang="en-US" dirty="0"/>
              <a:t>Colleges offer diplomas or advanced diplomas, and there are degree completion options for those who have graduated from a college-based program. There are also university programs offering a degree.</a:t>
            </a:r>
          </a:p>
          <a:p>
            <a:endParaRPr lang="en-US" dirty="0"/>
          </a:p>
          <a:p>
            <a:r>
              <a:rPr lang="en-US" dirty="0"/>
              <a:t>The requirement to pass the national RT exam (from Health Professionals Testing Canada, formerly the CBRC) varies across Canada. Quebec does not require this, for example. </a:t>
            </a: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6</a:t>
            </a:fld>
            <a:endParaRPr lang="en-CA" dirty="0"/>
          </a:p>
        </p:txBody>
      </p:sp>
    </p:spTree>
    <p:extLst>
      <p:ext uri="{BB962C8B-B14F-4D97-AF65-F5344CB8AC3E}">
        <p14:creationId xmlns:p14="http://schemas.microsoft.com/office/powerpoint/2010/main" val="69575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we need more: retiring RTs, RTs moving into new roles in higher numbers (e.g., management), aging population, increase prevalence of chronic and acute respiratory diseases, RTs’ expertise being used to fill gaps due to doctor and nursing shortage (examples: anesthesia assistants, RTs being used in emergency rooms), career changes out of healthcare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ea typeface="+mn-ea"/>
                <a:cs typeface="+mn-cs"/>
              </a:rPr>
              <a:t>There is reciprocity for licenses between provinces. </a:t>
            </a:r>
            <a:r>
              <a:rPr lang="en-CA" dirty="0"/>
              <a:t> (An RRT still needs to contact the licensing body if moving to a regulated province. As of fall 2023, BC and the territories are </a:t>
            </a:r>
            <a:r>
              <a:rPr lang="en-CA" b="0" dirty="0"/>
              <a:t>unregulated.)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E21FEC38-6D6E-4035-A84F-A645E1E9AA84}" type="slidenum">
              <a:rPr lang="en-CA" smtClean="0"/>
              <a:t>7</a:t>
            </a:fld>
            <a:endParaRPr lang="en-CA" dirty="0"/>
          </a:p>
        </p:txBody>
      </p:sp>
    </p:spTree>
    <p:extLst>
      <p:ext uri="{BB962C8B-B14F-4D97-AF65-F5344CB8AC3E}">
        <p14:creationId xmlns:p14="http://schemas.microsoft.com/office/powerpoint/2010/main" val="362756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CA" dirty="0"/>
              <a:t>This links to a 45-second video about RTs. You will require an internet connection to play this during your presentation. It is geared toward the average member of the public and uses re-enactments to demonstrate some of what RTs do. There is a longer (2 minute version) available as well. If you wish to use that version, contact the CSRT or download that version from the RT Week resources.</a:t>
            </a:r>
            <a:endParaRPr lang="en-US" dirty="0"/>
          </a:p>
        </p:txBody>
      </p:sp>
    </p:spTree>
    <p:extLst>
      <p:ext uri="{BB962C8B-B14F-4D97-AF65-F5344CB8AC3E}">
        <p14:creationId xmlns:p14="http://schemas.microsoft.com/office/powerpoint/2010/main" val="52511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80188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93207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774281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6225" y="465701"/>
            <a:ext cx="7691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1549775" y="2953417"/>
            <a:ext cx="2484900" cy="1560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chemeClr val="dk1"/>
                </a:solidFill>
              </a:defRPr>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extLst>
      <p:ext uri="{BB962C8B-B14F-4D97-AF65-F5344CB8AC3E}">
        <p14:creationId xmlns:p14="http://schemas.microsoft.com/office/powerpoint/2010/main" val="75180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91886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3630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3887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0945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25032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139561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40172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6B100F-05D9-4445-8BDB-F737B9E7F3E2}" type="datetimeFigureOut">
              <a:rPr lang="en-CA" smtClean="0"/>
              <a:t>2023-08-31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D74C6835-1DFE-4742-8FA2-91A4FB976587}" type="slidenum">
              <a:rPr lang="en-CA" smtClean="0"/>
              <a:t>‹#›</a:t>
            </a:fld>
            <a:endParaRPr lang="en-CA" dirty="0"/>
          </a:p>
        </p:txBody>
      </p:sp>
    </p:spTree>
    <p:extLst>
      <p:ext uri="{BB962C8B-B14F-4D97-AF65-F5344CB8AC3E}">
        <p14:creationId xmlns:p14="http://schemas.microsoft.com/office/powerpoint/2010/main" val="414242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B100F-05D9-4445-8BDB-F737B9E7F3E2}" type="datetimeFigureOut">
              <a:rPr lang="en-CA" smtClean="0"/>
              <a:t>2023-08-31</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C6835-1DFE-4742-8FA2-91A4FB976587}" type="slidenum">
              <a:rPr lang="en-CA" smtClean="0"/>
              <a:t>‹#›</a:t>
            </a:fld>
            <a:endParaRPr lang="en-CA" dirty="0"/>
          </a:p>
        </p:txBody>
      </p:sp>
    </p:spTree>
    <p:extLst>
      <p:ext uri="{BB962C8B-B14F-4D97-AF65-F5344CB8AC3E}">
        <p14:creationId xmlns:p14="http://schemas.microsoft.com/office/powerpoint/2010/main" val="306000694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creativecommons.org/about/cclicens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_popup?v=j478YXc-D4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srt.com/" TargetMode="External"/><Relationship Id="rId1" Type="http://schemas.openxmlformats.org/officeDocument/2006/relationships/slideLayout" Target="../slideLayouts/slideLayout12.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9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AC5D-B171-3182-9F94-9090B05C8EB5}"/>
              </a:ext>
            </a:extLst>
          </p:cNvPr>
          <p:cNvSpPr>
            <a:spLocks noGrp="1"/>
          </p:cNvSpPr>
          <p:nvPr>
            <p:ph type="ctrTitle"/>
          </p:nvPr>
        </p:nvSpPr>
        <p:spPr>
          <a:xfrm>
            <a:off x="941294" y="5682403"/>
            <a:ext cx="7261411" cy="739880"/>
          </a:xfrm>
        </p:spPr>
        <p:txBody>
          <a:bodyPr anchor="b">
            <a:noAutofit/>
          </a:bodyPr>
          <a:lstStyle/>
          <a:p>
            <a:r>
              <a:rPr lang="fr-CA" sz="3600" b="1" dirty="0">
                <a:solidFill>
                  <a:schemeClr val="bg1"/>
                </a:solidFill>
                <a:latin typeface="Aptos Black" panose="020F0502020204030204" pitchFamily="34" charset="0"/>
              </a:rPr>
              <a:t>Respiratory Therapists: Breathing Life Into Healthcare</a:t>
            </a:r>
            <a:endParaRPr lang="en-CA" sz="3600" b="1" dirty="0">
              <a:solidFill>
                <a:schemeClr val="bg1"/>
              </a:solidFill>
              <a:latin typeface="Aptos Black" panose="020F0502020204030204" pitchFamily="34" charset="0"/>
            </a:endParaRPr>
          </a:p>
        </p:txBody>
      </p:sp>
      <p:pic>
        <p:nvPicPr>
          <p:cNvPr id="5" name="Picture 4" descr="A group of people posing for a photo&#10;&#10;Description automatically generated">
            <a:extLst>
              <a:ext uri="{FF2B5EF4-FFF2-40B4-BE49-F238E27FC236}">
                <a16:creationId xmlns:a16="http://schemas.microsoft.com/office/drawing/2014/main" id="{CFBBAA93-1FDF-FD0C-8C1C-52376DF7084A}"/>
              </a:ext>
            </a:extLst>
          </p:cNvPr>
          <p:cNvPicPr>
            <a:picLocks noChangeAspect="1"/>
          </p:cNvPicPr>
          <p:nvPr/>
        </p:nvPicPr>
        <p:blipFill rotWithShape="1">
          <a:blip r:embed="rId3"/>
          <a:srcRect b="14166"/>
          <a:stretch/>
        </p:blipFill>
        <p:spPr>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9" name="Rectangle 8">
            <a:extLst>
              <a:ext uri="{FF2B5EF4-FFF2-40B4-BE49-F238E27FC236}">
                <a16:creationId xmlns:a16="http://schemas.microsoft.com/office/drawing/2014/main" id="{03D87522-C866-4D3E-8F10-43CB6D4EDD41}"/>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a:hlinkClick r:id="rId4"/>
            <a:extLst>
              <a:ext uri="{FF2B5EF4-FFF2-40B4-BE49-F238E27FC236}">
                <a16:creationId xmlns:a16="http://schemas.microsoft.com/office/drawing/2014/main" id="{844E1EAF-15F8-499D-8404-F387388BAF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382772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56EFC1-4F34-E587-54E5-083F750E83A7}"/>
              </a:ext>
            </a:extLst>
          </p:cNvPr>
          <p:cNvSpPr txBox="1">
            <a:spLocks/>
          </p:cNvSpPr>
          <p:nvPr/>
        </p:nvSpPr>
        <p:spPr>
          <a:xfrm>
            <a:off x="628650" y="9355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14A8E"/>
                </a:solidFill>
              </a:rPr>
              <a:t>What is a Respiratory Therapist?</a:t>
            </a:r>
            <a:endParaRPr lang="en-CA" b="1" dirty="0">
              <a:solidFill>
                <a:srgbClr val="014A8E"/>
              </a:solidFill>
            </a:endParaRPr>
          </a:p>
        </p:txBody>
      </p:sp>
      <p:sp>
        <p:nvSpPr>
          <p:cNvPr id="5" name="Rectangle: Rounded Corners 4">
            <a:extLst>
              <a:ext uri="{FF2B5EF4-FFF2-40B4-BE49-F238E27FC236}">
                <a16:creationId xmlns:a16="http://schemas.microsoft.com/office/drawing/2014/main" id="{354E9463-20B1-AF0B-86E1-3B57AD353FFE}"/>
              </a:ext>
            </a:extLst>
          </p:cNvPr>
          <p:cNvSpPr/>
          <p:nvPr/>
        </p:nvSpPr>
        <p:spPr>
          <a:xfrm>
            <a:off x="512956" y="1330454"/>
            <a:ext cx="8084634" cy="1325563"/>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FFC0946E-5935-1043-A080-08BD2BBEE090}"/>
              </a:ext>
            </a:extLst>
          </p:cNvPr>
          <p:cNvSpPr txBox="1"/>
          <p:nvPr/>
        </p:nvSpPr>
        <p:spPr>
          <a:xfrm>
            <a:off x="1637645" y="1589694"/>
            <a:ext cx="6612673" cy="830997"/>
          </a:xfrm>
          <a:prstGeom prst="rect">
            <a:avLst/>
          </a:prstGeom>
          <a:noFill/>
        </p:spPr>
        <p:txBody>
          <a:bodyPr wrap="square">
            <a:spAutoFit/>
          </a:bodyPr>
          <a:lstStyle/>
          <a:p>
            <a:pPr lvl="0">
              <a:lnSpc>
                <a:spcPct val="100000"/>
              </a:lnSpc>
            </a:pPr>
            <a:r>
              <a:rPr lang="en-CA" sz="2400" dirty="0">
                <a:solidFill>
                  <a:schemeClr val="bg1"/>
                </a:solidFill>
              </a:rPr>
              <a:t>Respiratory therapists (RTs) are important and respected members of the healthcare team.</a:t>
            </a:r>
            <a:endParaRPr lang="en-US" sz="2400" dirty="0">
              <a:solidFill>
                <a:schemeClr val="bg1"/>
              </a:solidFill>
            </a:endParaRPr>
          </a:p>
        </p:txBody>
      </p:sp>
      <p:sp>
        <p:nvSpPr>
          <p:cNvPr id="9" name="Rectangle: Rounded Corners 8">
            <a:extLst>
              <a:ext uri="{FF2B5EF4-FFF2-40B4-BE49-F238E27FC236}">
                <a16:creationId xmlns:a16="http://schemas.microsoft.com/office/drawing/2014/main" id="{3751BF00-1D78-4B44-8071-A31FAF3947A7}"/>
              </a:ext>
            </a:extLst>
          </p:cNvPr>
          <p:cNvSpPr/>
          <p:nvPr/>
        </p:nvSpPr>
        <p:spPr>
          <a:xfrm>
            <a:off x="512956" y="2779988"/>
            <a:ext cx="8084634" cy="1736677"/>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FF56706A-0562-3998-B7BC-D8DCAFB3998A}"/>
              </a:ext>
            </a:extLst>
          </p:cNvPr>
          <p:cNvSpPr txBox="1"/>
          <p:nvPr/>
        </p:nvSpPr>
        <p:spPr>
          <a:xfrm>
            <a:off x="1637645" y="2863496"/>
            <a:ext cx="6612673" cy="1569660"/>
          </a:xfrm>
          <a:prstGeom prst="rect">
            <a:avLst/>
          </a:prstGeom>
          <a:noFill/>
        </p:spPr>
        <p:txBody>
          <a:bodyPr wrap="square">
            <a:spAutoFit/>
          </a:bodyPr>
          <a:lstStyle/>
          <a:p>
            <a:r>
              <a:rPr lang="en-CA" sz="2400" dirty="0">
                <a:solidFill>
                  <a:schemeClr val="bg1"/>
                </a:solidFill>
              </a:rPr>
              <a:t>RTs are skilled professionals who help people of all ages manage problems with their lungs, heart and other organs (e.g., asthma, heart attack, respiratory failure).</a:t>
            </a:r>
            <a:endParaRPr lang="en-US" sz="2400" dirty="0">
              <a:solidFill>
                <a:schemeClr val="bg1"/>
              </a:solidFill>
            </a:endParaRPr>
          </a:p>
        </p:txBody>
      </p:sp>
      <p:sp>
        <p:nvSpPr>
          <p:cNvPr id="13" name="Rectangle: Rounded Corners 12">
            <a:extLst>
              <a:ext uri="{FF2B5EF4-FFF2-40B4-BE49-F238E27FC236}">
                <a16:creationId xmlns:a16="http://schemas.microsoft.com/office/drawing/2014/main" id="{2CBD8399-3149-3C5B-C2C3-1CA6F8A65226}"/>
              </a:ext>
            </a:extLst>
          </p:cNvPr>
          <p:cNvSpPr/>
          <p:nvPr/>
        </p:nvSpPr>
        <p:spPr>
          <a:xfrm>
            <a:off x="512956" y="4657518"/>
            <a:ext cx="8084634" cy="1446652"/>
          </a:xfrm>
          <a:prstGeom prst="roundRect">
            <a:avLst/>
          </a:prstGeom>
          <a:solidFill>
            <a:srgbClr val="00A9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F2C3F7B3-D6F6-8753-FC66-5D1AF485EE8E}"/>
              </a:ext>
            </a:extLst>
          </p:cNvPr>
          <p:cNvSpPr txBox="1"/>
          <p:nvPr/>
        </p:nvSpPr>
        <p:spPr>
          <a:xfrm>
            <a:off x="1637644" y="4780679"/>
            <a:ext cx="6612673" cy="1200329"/>
          </a:xfrm>
          <a:prstGeom prst="rect">
            <a:avLst/>
          </a:prstGeom>
          <a:noFill/>
        </p:spPr>
        <p:txBody>
          <a:bodyPr wrap="square">
            <a:spAutoFit/>
          </a:bodyPr>
          <a:lstStyle/>
          <a:p>
            <a:pPr lvl="0"/>
            <a:r>
              <a:rPr lang="en-CA" sz="2400" dirty="0">
                <a:solidFill>
                  <a:schemeClr val="bg1"/>
                </a:solidFill>
              </a:rPr>
              <a:t>RTs are unique in the healthcare system. They possess an expertise in cardiopulmonary care that other health professionals don’t possess.</a:t>
            </a:r>
          </a:p>
        </p:txBody>
      </p:sp>
      <p:sp>
        <p:nvSpPr>
          <p:cNvPr id="18" name="Rectangle 17" descr="Doctor">
            <a:extLst>
              <a:ext uri="{FF2B5EF4-FFF2-40B4-BE49-F238E27FC236}">
                <a16:creationId xmlns:a16="http://schemas.microsoft.com/office/drawing/2014/main" id="{2678FA59-071F-8DAB-5114-45F89FD582B8}"/>
              </a:ext>
            </a:extLst>
          </p:cNvPr>
          <p:cNvSpPr/>
          <p:nvPr/>
        </p:nvSpPr>
        <p:spPr>
          <a:xfrm>
            <a:off x="703316" y="1536496"/>
            <a:ext cx="934328" cy="93739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CA" dirty="0"/>
          </a:p>
        </p:txBody>
      </p:sp>
      <p:pic>
        <p:nvPicPr>
          <p:cNvPr id="20" name="Graphic 19" descr="Lungs outline">
            <a:extLst>
              <a:ext uri="{FF2B5EF4-FFF2-40B4-BE49-F238E27FC236}">
                <a16:creationId xmlns:a16="http://schemas.microsoft.com/office/drawing/2014/main" id="{58D18C00-7D03-A90A-239B-10D23D397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650" y="3142589"/>
            <a:ext cx="914400" cy="914400"/>
          </a:xfrm>
          <a:prstGeom prst="rect">
            <a:avLst/>
          </a:prstGeom>
        </p:spPr>
      </p:pic>
      <p:pic>
        <p:nvPicPr>
          <p:cNvPr id="22" name="Graphic 21" descr="First aid kit with solid fill">
            <a:extLst>
              <a:ext uri="{FF2B5EF4-FFF2-40B4-BE49-F238E27FC236}">
                <a16:creationId xmlns:a16="http://schemas.microsoft.com/office/drawing/2014/main" id="{CDACEEF6-795D-968A-2A3B-DFA39D1670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650" y="4923643"/>
            <a:ext cx="914400" cy="914400"/>
          </a:xfrm>
          <a:prstGeom prst="rect">
            <a:avLst/>
          </a:prstGeom>
        </p:spPr>
      </p:pic>
      <p:sp>
        <p:nvSpPr>
          <p:cNvPr id="14" name="Rectangle 13">
            <a:extLst>
              <a:ext uri="{FF2B5EF4-FFF2-40B4-BE49-F238E27FC236}">
                <a16:creationId xmlns:a16="http://schemas.microsoft.com/office/drawing/2014/main" id="{BF7C5712-1CB0-45F5-ABB7-777B8D5076F4}"/>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a:extLst>
              <a:ext uri="{FF2B5EF4-FFF2-40B4-BE49-F238E27FC236}">
                <a16:creationId xmlns:a16="http://schemas.microsoft.com/office/drawing/2014/main" id="{25EDFBC5-A832-4B13-9B80-EFE3CFEDDC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6148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0ABB16-2D66-80F9-7D7D-5C305BB9D02F}"/>
              </a:ext>
            </a:extLst>
          </p:cNvPr>
          <p:cNvSpPr>
            <a:spLocks noGrp="1"/>
          </p:cNvSpPr>
          <p:nvPr>
            <p:ph type="title"/>
          </p:nvPr>
        </p:nvSpPr>
        <p:spPr>
          <a:xfrm>
            <a:off x="256477" y="640823"/>
            <a:ext cx="2877015" cy="5583148"/>
          </a:xfrm>
        </p:spPr>
        <p:txBody>
          <a:bodyPr vert="horz" lIns="91440" tIns="45720" rIns="91440" bIns="45720" rtlCol="0" anchor="ctr">
            <a:normAutofit/>
          </a:bodyPr>
          <a:lstStyle/>
          <a:p>
            <a:pPr>
              <a:spcBef>
                <a:spcPct val="0"/>
              </a:spcBef>
            </a:pPr>
            <a:r>
              <a:rPr lang="en-US" sz="4700" b="1" kern="1200" dirty="0">
                <a:solidFill>
                  <a:srgbClr val="014A8E"/>
                </a:solidFill>
                <a:latin typeface="+mj-lt"/>
                <a:ea typeface="+mj-ea"/>
                <a:cs typeface="+mj-cs"/>
              </a:rPr>
              <a:t>Where do Respiratory Therapists Work?</a:t>
            </a:r>
          </a:p>
        </p:txBody>
      </p:sp>
      <p:graphicFrame>
        <p:nvGraphicFramePr>
          <p:cNvPr id="6" name="TextBox 5">
            <a:extLst>
              <a:ext uri="{FF2B5EF4-FFF2-40B4-BE49-F238E27FC236}">
                <a16:creationId xmlns:a16="http://schemas.microsoft.com/office/drawing/2014/main" id="{20468DFE-B86D-3081-4390-652F102E3934}"/>
              </a:ext>
            </a:extLst>
          </p:cNvPr>
          <p:cNvGraphicFramePr/>
          <p:nvPr>
            <p:extLst/>
          </p:nvPr>
        </p:nvGraphicFramePr>
        <p:xfrm>
          <a:off x="3597223" y="920815"/>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2406351F-0399-4445-B765-62B9777FF0A2}"/>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BDEDF35D-8E2A-45CD-B3BD-FBD676F335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339166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AEBE7A-92D8-137D-1209-753762337391}"/>
              </a:ext>
            </a:extLst>
          </p:cNvPr>
          <p:cNvSpPr>
            <a:spLocks noGrp="1"/>
          </p:cNvSpPr>
          <p:nvPr>
            <p:ph type="title"/>
          </p:nvPr>
        </p:nvSpPr>
        <p:spPr>
          <a:xfrm>
            <a:off x="542925" y="104968"/>
            <a:ext cx="8214267" cy="1325563"/>
          </a:xfrm>
        </p:spPr>
        <p:txBody>
          <a:bodyPr vert="horz" lIns="91440" tIns="45720" rIns="91440" bIns="45720" rtlCol="0" anchor="ctr">
            <a:normAutofit/>
          </a:bodyPr>
          <a:lstStyle/>
          <a:p>
            <a:pPr>
              <a:spcBef>
                <a:spcPct val="0"/>
              </a:spcBef>
            </a:pPr>
            <a:r>
              <a:rPr lang="en-US" b="1" dirty="0">
                <a:solidFill>
                  <a:srgbClr val="014A8E"/>
                </a:solidFill>
              </a:rPr>
              <a:t>What do Respiratory Therapists do?</a:t>
            </a:r>
          </a:p>
        </p:txBody>
      </p:sp>
      <p:graphicFrame>
        <p:nvGraphicFramePr>
          <p:cNvPr id="6" name="TextBox 9">
            <a:extLst>
              <a:ext uri="{FF2B5EF4-FFF2-40B4-BE49-F238E27FC236}">
                <a16:creationId xmlns:a16="http://schemas.microsoft.com/office/drawing/2014/main" id="{66A609DE-4575-1221-CE07-159BDE6A2289}"/>
              </a:ext>
            </a:extLst>
          </p:cNvPr>
          <p:cNvGraphicFramePr/>
          <p:nvPr>
            <p:extLst>
              <p:ext uri="{D42A27DB-BD31-4B8C-83A1-F6EECF244321}">
                <p14:modId xmlns:p14="http://schemas.microsoft.com/office/powerpoint/2010/main" val="1632472352"/>
              </p:ext>
            </p:extLst>
          </p:nvPr>
        </p:nvGraphicFramePr>
        <p:xfrm>
          <a:off x="464866" y="1430531"/>
          <a:ext cx="8370384" cy="470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60E5E1A7-FA7F-4E44-9745-50A5E70007CD}"/>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3933A342-6E1F-4700-87EB-59F292014C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38046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CD99209-BEB9-612B-B261-C9A34E1153CB}"/>
              </a:ext>
            </a:extLst>
          </p:cNvPr>
          <p:cNvPicPr>
            <a:picLocks noChangeAspect="1"/>
          </p:cNvPicPr>
          <p:nvPr/>
        </p:nvPicPr>
        <p:blipFill rotWithShape="1">
          <a:blip r:embed="rId3"/>
          <a:srcRect l="4141" r="2" b="2"/>
          <a:stretch/>
        </p:blipFill>
        <p:spPr>
          <a:xfrm>
            <a:off x="149054" y="171717"/>
            <a:ext cx="4353079" cy="3167426"/>
          </a:xfrm>
          <a:prstGeom prst="rect">
            <a:avLst/>
          </a:prstGeom>
        </p:spPr>
      </p:pic>
      <p:pic>
        <p:nvPicPr>
          <p:cNvPr id="16" name="Picture 15">
            <a:extLst>
              <a:ext uri="{FF2B5EF4-FFF2-40B4-BE49-F238E27FC236}">
                <a16:creationId xmlns:a16="http://schemas.microsoft.com/office/drawing/2014/main" id="{4DFC5C20-D606-AB9A-90AB-E6D42F9246B6}"/>
              </a:ext>
            </a:extLst>
          </p:cNvPr>
          <p:cNvPicPr>
            <a:picLocks noChangeAspect="1"/>
          </p:cNvPicPr>
          <p:nvPr/>
        </p:nvPicPr>
        <p:blipFill rotWithShape="1">
          <a:blip r:embed="rId4"/>
          <a:srcRect l="4243" r="2" b="2"/>
          <a:stretch/>
        </p:blipFill>
        <p:spPr>
          <a:xfrm>
            <a:off x="4646529" y="171717"/>
            <a:ext cx="4348413" cy="3167426"/>
          </a:xfrm>
          <a:prstGeom prst="rect">
            <a:avLst/>
          </a:prstGeom>
        </p:spPr>
      </p:pic>
      <p:pic>
        <p:nvPicPr>
          <p:cNvPr id="20" name="Picture 19">
            <a:extLst>
              <a:ext uri="{FF2B5EF4-FFF2-40B4-BE49-F238E27FC236}">
                <a16:creationId xmlns:a16="http://schemas.microsoft.com/office/drawing/2014/main" id="{8F0CAC4A-36A7-7C34-8A3D-E0B1D6A8232E}"/>
              </a:ext>
            </a:extLst>
          </p:cNvPr>
          <p:cNvPicPr>
            <a:picLocks noChangeAspect="1"/>
          </p:cNvPicPr>
          <p:nvPr/>
        </p:nvPicPr>
        <p:blipFill rotWithShape="1">
          <a:blip r:embed="rId5"/>
          <a:srcRect r="3" b="7117"/>
          <a:stretch/>
        </p:blipFill>
        <p:spPr>
          <a:xfrm>
            <a:off x="149054" y="3510858"/>
            <a:ext cx="4353079" cy="2789948"/>
          </a:xfrm>
          <a:prstGeom prst="rect">
            <a:avLst/>
          </a:prstGeom>
        </p:spPr>
      </p:pic>
      <p:pic>
        <p:nvPicPr>
          <p:cNvPr id="24" name="Picture 23">
            <a:extLst>
              <a:ext uri="{FF2B5EF4-FFF2-40B4-BE49-F238E27FC236}">
                <a16:creationId xmlns:a16="http://schemas.microsoft.com/office/drawing/2014/main" id="{B151A768-9B21-67B2-7E53-1244BDAEFBDF}"/>
              </a:ext>
            </a:extLst>
          </p:cNvPr>
          <p:cNvPicPr>
            <a:picLocks noChangeAspect="1"/>
          </p:cNvPicPr>
          <p:nvPr/>
        </p:nvPicPr>
        <p:blipFill rotWithShape="1">
          <a:blip r:embed="rId6"/>
          <a:srcRect t="8343"/>
          <a:stretch/>
        </p:blipFill>
        <p:spPr>
          <a:xfrm>
            <a:off x="4646529" y="3510858"/>
            <a:ext cx="4348412" cy="2789948"/>
          </a:xfrm>
          <a:prstGeom prst="rect">
            <a:avLst/>
          </a:prstGeom>
        </p:spPr>
      </p:pic>
      <p:sp>
        <p:nvSpPr>
          <p:cNvPr id="7" name="Rectangle 6">
            <a:extLst>
              <a:ext uri="{FF2B5EF4-FFF2-40B4-BE49-F238E27FC236}">
                <a16:creationId xmlns:a16="http://schemas.microsoft.com/office/drawing/2014/main" id="{2DD5F18B-A1E9-4FC7-9204-4F45BE84E0E0}"/>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B0F4D0C7-CB20-4FCD-A5C2-0CCE4FAA2B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17831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EC9A9-1ED1-BF9C-B01A-C11EFE65E609}"/>
              </a:ext>
            </a:extLst>
          </p:cNvPr>
          <p:cNvPicPr>
            <a:picLocks noChangeAspect="1"/>
          </p:cNvPicPr>
          <p:nvPr/>
        </p:nvPicPr>
        <p:blipFill rotWithShape="1">
          <a:blip r:embed="rId3"/>
          <a:srcRect l="15137" r="-2" b="-2"/>
          <a:stretch/>
        </p:blipFill>
        <p:spPr>
          <a:xfrm>
            <a:off x="1962615" y="-8901"/>
            <a:ext cx="7179098" cy="6788832"/>
          </a:xfrm>
          <a:prstGeom prst="rect">
            <a:avLst/>
          </a:prstGeom>
        </p:spPr>
      </p:pic>
      <p:sp>
        <p:nvSpPr>
          <p:cNvPr id="2" name="Title 1">
            <a:extLst>
              <a:ext uri="{FF2B5EF4-FFF2-40B4-BE49-F238E27FC236}">
                <a16:creationId xmlns:a16="http://schemas.microsoft.com/office/drawing/2014/main" id="{01BAB4C3-079E-B134-CC43-ADED7026303C}"/>
              </a:ext>
            </a:extLst>
          </p:cNvPr>
          <p:cNvSpPr>
            <a:spLocks noGrp="1"/>
          </p:cNvSpPr>
          <p:nvPr>
            <p:ph type="title"/>
          </p:nvPr>
        </p:nvSpPr>
        <p:spPr>
          <a:xfrm>
            <a:off x="78059" y="178419"/>
            <a:ext cx="8996747" cy="822479"/>
          </a:xfrm>
          <a:noFill/>
        </p:spPr>
        <p:txBody>
          <a:bodyPr vert="horz" lIns="91440" tIns="45720" rIns="91440" bIns="45720" rtlCol="0" anchor="b">
            <a:normAutofit/>
          </a:bodyPr>
          <a:lstStyle/>
          <a:p>
            <a:pPr algn="ctr">
              <a:spcBef>
                <a:spcPct val="0"/>
              </a:spcBef>
            </a:pPr>
            <a:r>
              <a:rPr lang="en-US" sz="4500" b="1" dirty="0">
                <a:solidFill>
                  <a:srgbClr val="014A8E"/>
                </a:solidFill>
              </a:rPr>
              <a:t>How does someone become an RT?</a:t>
            </a:r>
          </a:p>
        </p:txBody>
      </p:sp>
      <p:sp>
        <p:nvSpPr>
          <p:cNvPr id="3" name="Subtitle 2">
            <a:extLst>
              <a:ext uri="{FF2B5EF4-FFF2-40B4-BE49-F238E27FC236}">
                <a16:creationId xmlns:a16="http://schemas.microsoft.com/office/drawing/2014/main" id="{E98D5FA2-A4E6-4996-93E5-D4D4664C717A}"/>
              </a:ext>
            </a:extLst>
          </p:cNvPr>
          <p:cNvSpPr>
            <a:spLocks noGrp="1"/>
          </p:cNvSpPr>
          <p:nvPr>
            <p:ph type="subTitle" idx="1"/>
          </p:nvPr>
        </p:nvSpPr>
        <p:spPr>
          <a:xfrm>
            <a:off x="223025" y="1301981"/>
            <a:ext cx="4326673" cy="4548219"/>
          </a:xfrm>
          <a:noFill/>
        </p:spPr>
        <p:txBody>
          <a:bodyPr vert="horz" lIns="91440" tIns="45720" rIns="91440" bIns="45720" rtlCol="0">
            <a:noAutofit/>
          </a:bodyPr>
          <a:lstStyle/>
          <a:p>
            <a:pPr marL="0" indent="0" algn="ctr">
              <a:spcBef>
                <a:spcPts val="1000"/>
              </a:spcBef>
            </a:pPr>
            <a:r>
              <a:rPr lang="en-US" sz="3000" b="1" dirty="0">
                <a:solidFill>
                  <a:srgbClr val="014A8E"/>
                </a:solidFill>
              </a:rPr>
              <a:t>Respiratory therapists graduate from three- or four-year programs (or equivalent) that include theory, lab and clinical components. In most jurisdictions, passing a credentialling exam and/or a license to practice is required following graduation.  </a:t>
            </a:r>
          </a:p>
        </p:txBody>
      </p:sp>
      <p:sp>
        <p:nvSpPr>
          <p:cNvPr id="6" name="Rectangle 5">
            <a:extLst>
              <a:ext uri="{FF2B5EF4-FFF2-40B4-BE49-F238E27FC236}">
                <a16:creationId xmlns:a16="http://schemas.microsoft.com/office/drawing/2014/main" id="{A2E729DD-EBBB-4B3E-B1DC-36FC3C189F4B}"/>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5A9EA3BD-87A2-4204-B165-8B2238398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42854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8162-167A-228D-54C7-B46C7E54EC8E}"/>
              </a:ext>
            </a:extLst>
          </p:cNvPr>
          <p:cNvSpPr>
            <a:spLocks noGrp="1"/>
          </p:cNvSpPr>
          <p:nvPr>
            <p:ph type="title"/>
          </p:nvPr>
        </p:nvSpPr>
        <p:spPr>
          <a:xfrm>
            <a:off x="208621" y="633674"/>
            <a:ext cx="2563994" cy="5583148"/>
          </a:xfrm>
        </p:spPr>
        <p:txBody>
          <a:bodyPr vert="horz" lIns="91440" tIns="45720" rIns="91440" bIns="45720" rtlCol="0" anchor="ctr">
            <a:normAutofit/>
          </a:bodyPr>
          <a:lstStyle/>
          <a:p>
            <a:pPr>
              <a:spcBef>
                <a:spcPct val="0"/>
              </a:spcBef>
            </a:pPr>
            <a:r>
              <a:rPr lang="en-US" sz="4700" b="1" kern="1200" dirty="0">
                <a:solidFill>
                  <a:srgbClr val="014A8E"/>
                </a:solidFill>
                <a:ea typeface="+mj-ea"/>
                <a:cs typeface="+mj-cs"/>
              </a:rPr>
              <a:t>What are the job prospects like?</a:t>
            </a:r>
          </a:p>
        </p:txBody>
      </p:sp>
      <p:graphicFrame>
        <p:nvGraphicFramePr>
          <p:cNvPr id="51" name="Google Shape;728;p58">
            <a:extLst>
              <a:ext uri="{FF2B5EF4-FFF2-40B4-BE49-F238E27FC236}">
                <a16:creationId xmlns:a16="http://schemas.microsoft.com/office/drawing/2014/main" id="{0E48F075-B1A1-725F-3343-3A96667ECF7F}"/>
              </a:ext>
            </a:extLst>
          </p:cNvPr>
          <p:cNvGraphicFramePr/>
          <p:nvPr>
            <p:extLst>
              <p:ext uri="{D42A27DB-BD31-4B8C-83A1-F6EECF244321}">
                <p14:modId xmlns:p14="http://schemas.microsoft.com/office/powerpoint/2010/main" val="3205105654"/>
              </p:ext>
            </p:extLst>
          </p:nvPr>
        </p:nvGraphicFramePr>
        <p:xfrm>
          <a:off x="3040244" y="657178"/>
          <a:ext cx="5791177"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7C4AFA38-3620-405E-8A9E-28632824E0E9}"/>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2E3A458E-64DC-41BF-85D8-43949374BE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78547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41DC0D1F-C99A-474C-A960-43951B5A81E8}"/>
              </a:ext>
            </a:extLst>
          </p:cNvPr>
          <p:cNvPicPr>
            <a:picLocks noChangeAspect="1"/>
          </p:cNvPicPr>
          <p:nvPr/>
        </p:nvPicPr>
        <p:blipFill>
          <a:blip r:embed="rId4"/>
          <a:stretch>
            <a:fillRect/>
          </a:stretch>
        </p:blipFill>
        <p:spPr>
          <a:xfrm>
            <a:off x="283692" y="869478"/>
            <a:ext cx="8576616" cy="4826987"/>
          </a:xfrm>
          <a:prstGeom prst="rect">
            <a:avLst/>
          </a:prstGeom>
        </p:spPr>
      </p:pic>
      <p:sp>
        <p:nvSpPr>
          <p:cNvPr id="4" name="Rectangle 3">
            <a:extLst>
              <a:ext uri="{FF2B5EF4-FFF2-40B4-BE49-F238E27FC236}">
                <a16:creationId xmlns:a16="http://schemas.microsoft.com/office/drawing/2014/main" id="{042DB831-6B81-40E4-8A2C-F6183D74BA21}"/>
              </a:ext>
            </a:extLst>
          </p:cNvPr>
          <p:cNvSpPr/>
          <p:nvPr/>
        </p:nvSpPr>
        <p:spPr>
          <a:xfrm>
            <a:off x="0" y="6358071"/>
            <a:ext cx="9144000" cy="499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 name="Picture 5">
            <a:extLst>
              <a:ext uri="{FF2B5EF4-FFF2-40B4-BE49-F238E27FC236}">
                <a16:creationId xmlns:a16="http://schemas.microsoft.com/office/drawing/2014/main" id="{60282BB8-29CD-4B72-B67B-2DD189B28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358071"/>
            <a:ext cx="9144000" cy="472020"/>
          </a:xfrm>
          <a:prstGeom prst="rect">
            <a:avLst/>
          </a:prstGeom>
        </p:spPr>
      </p:pic>
    </p:spTree>
    <p:extLst>
      <p:ext uri="{BB962C8B-B14F-4D97-AF65-F5344CB8AC3E}">
        <p14:creationId xmlns:p14="http://schemas.microsoft.com/office/powerpoint/2010/main" val="232328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D862-4F71-A161-450C-28DF5892EEB1}"/>
              </a:ext>
            </a:extLst>
          </p:cNvPr>
          <p:cNvSpPr>
            <a:spLocks noGrp="1"/>
          </p:cNvSpPr>
          <p:nvPr>
            <p:ph type="title"/>
          </p:nvPr>
        </p:nvSpPr>
        <p:spPr>
          <a:xfrm>
            <a:off x="259861" y="2913147"/>
            <a:ext cx="8624278" cy="1700780"/>
          </a:xfrm>
        </p:spPr>
        <p:txBody>
          <a:bodyPr vert="horz" lIns="91440" tIns="45720" rIns="91440" bIns="45720" rtlCol="0" anchor="b">
            <a:noAutofit/>
          </a:bodyPr>
          <a:lstStyle/>
          <a:p>
            <a:pPr algn="ctr"/>
            <a:r>
              <a:rPr lang="en-US" sz="3600" b="1" kern="1200" dirty="0">
                <a:solidFill>
                  <a:srgbClr val="014A8E"/>
                </a:solidFill>
                <a:latin typeface="+mj-lt"/>
                <a:ea typeface="+mj-ea"/>
                <a:cs typeface="+mj-cs"/>
              </a:rPr>
              <a:t>For more information, contact the Canadian Society of Respiratory Therapists:</a:t>
            </a:r>
            <a:br>
              <a:rPr lang="en-US" sz="3600" b="1" kern="1200" dirty="0">
                <a:solidFill>
                  <a:srgbClr val="014A8E"/>
                </a:solidFill>
                <a:latin typeface="+mj-lt"/>
                <a:ea typeface="+mj-ea"/>
                <a:cs typeface="+mj-cs"/>
              </a:rPr>
            </a:br>
            <a:r>
              <a:rPr lang="en-US" sz="3600" b="1" kern="1200" dirty="0">
                <a:solidFill>
                  <a:srgbClr val="014A8E"/>
                </a:solidFill>
                <a:latin typeface="+mj-lt"/>
                <a:ea typeface="+mj-ea"/>
                <a:cs typeface="+mj-cs"/>
                <a:hlinkClick r:id="rId2"/>
              </a:rPr>
              <a:t>www.csrt.com</a:t>
            </a:r>
            <a:br>
              <a:rPr lang="en-US" sz="3600" b="1" kern="1200" dirty="0">
                <a:solidFill>
                  <a:srgbClr val="014A8E"/>
                </a:solidFill>
                <a:latin typeface="+mj-lt"/>
                <a:ea typeface="+mj-ea"/>
                <a:cs typeface="+mj-cs"/>
              </a:rPr>
            </a:br>
            <a:r>
              <a:rPr lang="en-US" sz="3600" b="1" dirty="0">
                <a:solidFill>
                  <a:srgbClr val="014A8E"/>
                </a:solidFill>
              </a:rPr>
              <a:t>1-800-267-3422</a:t>
            </a:r>
            <a:br>
              <a:rPr lang="en-US" sz="3600" b="1" dirty="0">
                <a:solidFill>
                  <a:srgbClr val="014A8E"/>
                </a:solidFill>
              </a:rPr>
            </a:br>
            <a:r>
              <a:rPr lang="en-US" sz="3600" b="1" dirty="0">
                <a:solidFill>
                  <a:srgbClr val="014A8E"/>
                </a:solidFill>
              </a:rPr>
              <a:t>csrt@csrt.com</a:t>
            </a:r>
            <a:br>
              <a:rPr lang="en-CA" sz="3600" b="1" dirty="0">
                <a:solidFill>
                  <a:srgbClr val="014A8E"/>
                </a:solidFill>
              </a:rPr>
            </a:br>
            <a:br>
              <a:rPr lang="en-US" sz="3600" kern="1200" dirty="0">
                <a:solidFill>
                  <a:schemeClr val="tx1"/>
                </a:solidFill>
                <a:latin typeface="+mj-lt"/>
                <a:ea typeface="+mj-ea"/>
                <a:cs typeface="+mj-cs"/>
              </a:rPr>
            </a:br>
            <a:endParaRPr lang="en-US" sz="3600" kern="120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6C1DEE9A-2130-D389-022F-5D4F67332BE9}"/>
              </a:ext>
            </a:extLst>
          </p:cNvPr>
          <p:cNvPicPr>
            <a:picLocks noChangeAspect="1"/>
          </p:cNvPicPr>
          <p:nvPr/>
        </p:nvPicPr>
        <p:blipFill>
          <a:blip r:embed="rId3"/>
          <a:stretch>
            <a:fillRect/>
          </a:stretch>
        </p:blipFill>
        <p:spPr>
          <a:xfrm>
            <a:off x="6255834" y="4226724"/>
            <a:ext cx="2230244" cy="2262411"/>
          </a:xfrm>
          <a:prstGeom prst="rect">
            <a:avLst/>
          </a:prstGeom>
        </p:spPr>
      </p:pic>
      <p:pic>
        <p:nvPicPr>
          <p:cNvPr id="14" name="Picture 13" descr="A logo of a society of respiratory therapy&#10;&#10;Description automatically generated">
            <a:extLst>
              <a:ext uri="{FF2B5EF4-FFF2-40B4-BE49-F238E27FC236}">
                <a16:creationId xmlns:a16="http://schemas.microsoft.com/office/drawing/2014/main" id="{8E0B000C-4F8F-9265-AE82-CC8A59BE91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31" y="4279390"/>
            <a:ext cx="5281240" cy="2157078"/>
          </a:xfrm>
          <a:prstGeom prst="rect">
            <a:avLst/>
          </a:prstGeom>
        </p:spPr>
      </p:pic>
    </p:spTree>
    <p:extLst>
      <p:ext uri="{BB962C8B-B14F-4D97-AF65-F5344CB8AC3E}">
        <p14:creationId xmlns:p14="http://schemas.microsoft.com/office/powerpoint/2010/main" val="29359819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36c36e0-5d67-4380-a513-115d3ad90b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47E73AC4A14E48874296E316D1EA2F" ma:contentTypeVersion="12" ma:contentTypeDescription="Create a new document." ma:contentTypeScope="" ma:versionID="5730ec18111b0b5656cad187e64c04b6">
  <xsd:schema xmlns:xsd="http://www.w3.org/2001/XMLSchema" xmlns:xs="http://www.w3.org/2001/XMLSchema" xmlns:p="http://schemas.microsoft.com/office/2006/metadata/properties" xmlns:ns3="e36c36e0-5d67-4380-a513-115d3ad90bfd" targetNamespace="http://schemas.microsoft.com/office/2006/metadata/properties" ma:root="true" ma:fieldsID="300a83d984d4abc43bd67fbcc86d3c6d" ns3:_="">
    <xsd:import namespace="e36c36e0-5d67-4380-a513-115d3ad90b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6c36e0-5d67-4380-a513-115d3ad90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82A0D7-DA88-4886-875F-8FA8F5EC42E4}">
  <ds:schemaRefs>
    <ds:schemaRef ds:uri="http://purl.org/dc/dcmitype/"/>
    <ds:schemaRef ds:uri="http://purl.org/dc/elements/1.1/"/>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e36c36e0-5d67-4380-a513-115d3ad90bfd"/>
    <ds:schemaRef ds:uri="http://purl.org/dc/terms/"/>
  </ds:schemaRefs>
</ds:datastoreItem>
</file>

<file path=customXml/itemProps2.xml><?xml version="1.0" encoding="utf-8"?>
<ds:datastoreItem xmlns:ds="http://schemas.openxmlformats.org/officeDocument/2006/customXml" ds:itemID="{DEA467CD-5D33-4463-BE6A-204147808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6c36e0-5d67-4380-a513-115d3ad90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407013-9777-4A62-8B7F-F0EE0AD761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1360</Words>
  <Application>Microsoft Office PowerPoint</Application>
  <PresentationFormat>On-screen Show (4:3)</PresentationFormat>
  <Paragraphs>79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 Black</vt:lpstr>
      <vt:lpstr>Arial</vt:lpstr>
      <vt:lpstr>Calibri</vt:lpstr>
      <vt:lpstr>Calibri Light</vt:lpstr>
      <vt:lpstr>Office Theme</vt:lpstr>
      <vt:lpstr>Respiratory Therapists: Breathing Life Into Healthcare</vt:lpstr>
      <vt:lpstr>PowerPoint Presentation</vt:lpstr>
      <vt:lpstr>Where do Respiratory Therapists Work?</vt:lpstr>
      <vt:lpstr>What do Respiratory Therapists do?</vt:lpstr>
      <vt:lpstr>PowerPoint Presentation</vt:lpstr>
      <vt:lpstr>How does someone become an RT?</vt:lpstr>
      <vt:lpstr>What are the job prospects like?</vt:lpstr>
      <vt:lpstr>PowerPoint Presentation</vt:lpstr>
      <vt:lpstr>For more information, contact the Canadian Society of Respiratory Therapists: www.csrt.com 1-800-267-3422 csrt@csrt.com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Therapists: Breathing Life Into Healthcare</dc:title>
  <dc:creator>Carolyn McCoy</dc:creator>
  <cp:lastModifiedBy>Carolyn McCoy</cp:lastModifiedBy>
  <cp:revision>12</cp:revision>
  <dcterms:created xsi:type="dcterms:W3CDTF">2023-08-23T16:45:22Z</dcterms:created>
  <dcterms:modified xsi:type="dcterms:W3CDTF">2023-08-31T13:12:24Z</dcterms:modified>
</cp:coreProperties>
</file>